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6858000" type="screen4x3"/>
  <p:notesSz cx="20104100" cy="10052050"/>
  <p:defaultTextStyle>
    <a:defPPr>
      <a:defRPr lang="en-US"/>
    </a:defPPr>
    <a:lvl1pPr marL="0" algn="l" defTabSz="485181" rtl="0" eaLnBrk="1" latinLnBrk="0" hangingPunct="1">
      <a:defRPr sz="955" kern="1200">
        <a:solidFill>
          <a:schemeClr val="tx1"/>
        </a:solidFill>
        <a:latin typeface="+mn-lt"/>
        <a:ea typeface="+mn-ea"/>
        <a:cs typeface="+mn-cs"/>
      </a:defRPr>
    </a:lvl1pPr>
    <a:lvl2pPr marL="242590" algn="l" defTabSz="485181" rtl="0" eaLnBrk="1" latinLnBrk="0" hangingPunct="1">
      <a:defRPr sz="955" kern="1200">
        <a:solidFill>
          <a:schemeClr val="tx1"/>
        </a:solidFill>
        <a:latin typeface="+mn-lt"/>
        <a:ea typeface="+mn-ea"/>
        <a:cs typeface="+mn-cs"/>
      </a:defRPr>
    </a:lvl2pPr>
    <a:lvl3pPr marL="485181" algn="l" defTabSz="485181" rtl="0" eaLnBrk="1" latinLnBrk="0" hangingPunct="1">
      <a:defRPr sz="955" kern="1200">
        <a:solidFill>
          <a:schemeClr val="tx1"/>
        </a:solidFill>
        <a:latin typeface="+mn-lt"/>
        <a:ea typeface="+mn-ea"/>
        <a:cs typeface="+mn-cs"/>
      </a:defRPr>
    </a:lvl3pPr>
    <a:lvl4pPr marL="727771" algn="l" defTabSz="485181" rtl="0" eaLnBrk="1" latinLnBrk="0" hangingPunct="1">
      <a:defRPr sz="955" kern="1200">
        <a:solidFill>
          <a:schemeClr val="tx1"/>
        </a:solidFill>
        <a:latin typeface="+mn-lt"/>
        <a:ea typeface="+mn-ea"/>
        <a:cs typeface="+mn-cs"/>
      </a:defRPr>
    </a:lvl4pPr>
    <a:lvl5pPr marL="970361" algn="l" defTabSz="485181" rtl="0" eaLnBrk="1" latinLnBrk="0" hangingPunct="1">
      <a:defRPr sz="955" kern="1200">
        <a:solidFill>
          <a:schemeClr val="tx1"/>
        </a:solidFill>
        <a:latin typeface="+mn-lt"/>
        <a:ea typeface="+mn-ea"/>
        <a:cs typeface="+mn-cs"/>
      </a:defRPr>
    </a:lvl5pPr>
    <a:lvl6pPr marL="1212952" algn="l" defTabSz="485181" rtl="0" eaLnBrk="1" latinLnBrk="0" hangingPunct="1">
      <a:defRPr sz="955" kern="1200">
        <a:solidFill>
          <a:schemeClr val="tx1"/>
        </a:solidFill>
        <a:latin typeface="+mn-lt"/>
        <a:ea typeface="+mn-ea"/>
        <a:cs typeface="+mn-cs"/>
      </a:defRPr>
    </a:lvl6pPr>
    <a:lvl7pPr marL="1455542" algn="l" defTabSz="485181" rtl="0" eaLnBrk="1" latinLnBrk="0" hangingPunct="1">
      <a:defRPr sz="955" kern="1200">
        <a:solidFill>
          <a:schemeClr val="tx1"/>
        </a:solidFill>
        <a:latin typeface="+mn-lt"/>
        <a:ea typeface="+mn-ea"/>
        <a:cs typeface="+mn-cs"/>
      </a:defRPr>
    </a:lvl7pPr>
    <a:lvl8pPr marL="1698132" algn="l" defTabSz="485181" rtl="0" eaLnBrk="1" latinLnBrk="0" hangingPunct="1">
      <a:defRPr sz="955" kern="1200">
        <a:solidFill>
          <a:schemeClr val="tx1"/>
        </a:solidFill>
        <a:latin typeface="+mn-lt"/>
        <a:ea typeface="+mn-ea"/>
        <a:cs typeface="+mn-cs"/>
      </a:defRPr>
    </a:lvl8pPr>
    <a:lvl9pPr marL="1940723" algn="l" defTabSz="485181" rtl="0" eaLnBrk="1" latinLnBrk="0" hangingPunct="1">
      <a:defRPr sz="9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5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5"/>
    <p:restoredTop sz="80741"/>
  </p:normalViewPr>
  <p:slideViewPr>
    <p:cSldViewPr>
      <p:cViewPr varScale="1">
        <p:scale>
          <a:sx n="72" d="100"/>
          <a:sy n="72" d="100"/>
        </p:scale>
        <p:origin x="612" y="78"/>
      </p:cViewPr>
      <p:guideLst>
        <p:guide orient="horz" pos="1965"/>
        <p:guide pos="982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>
        <p:scale>
          <a:sx n="144" d="100"/>
          <a:sy n="144" d="100"/>
        </p:scale>
        <p:origin x="-4776" y="-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9B632-7B32-7648-B425-9C317E968A7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89863" y="1257300"/>
            <a:ext cx="4524375" cy="3392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4837113"/>
            <a:ext cx="16084550" cy="3959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8813"/>
            <a:ext cx="87122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9548813"/>
            <a:ext cx="87122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280F3-FA6F-8147-8C2C-E3B5A896A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7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5181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1pPr>
    <a:lvl2pPr marL="242590" algn="l" defTabSz="485181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2pPr>
    <a:lvl3pPr marL="485181" algn="l" defTabSz="485181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3pPr>
    <a:lvl4pPr marL="727771" algn="l" defTabSz="485181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4pPr>
    <a:lvl5pPr marL="970361" algn="l" defTabSz="485181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5pPr>
    <a:lvl6pPr marL="1212952" algn="l" defTabSz="485181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6pPr>
    <a:lvl7pPr marL="1455542" algn="l" defTabSz="485181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7pPr>
    <a:lvl8pPr marL="1698132" algn="l" defTabSz="485181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8pPr>
    <a:lvl9pPr marL="1940723" algn="l" defTabSz="485181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" marR="5080" inden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280F3-FA6F-8147-8C2C-E3B5A896A3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1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85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280F3-FA6F-8147-8C2C-E3B5A896A3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9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3200" strike="noStrike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280F3-FA6F-8147-8C2C-E3B5A896A3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8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46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269A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269A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269A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6005" y="85376"/>
            <a:ext cx="8886663" cy="6674745"/>
          </a:xfrm>
          <a:custGeom>
            <a:avLst/>
            <a:gdLst/>
            <a:ahLst/>
            <a:cxnLst/>
            <a:rect l="l" t="t" r="r" b="b"/>
            <a:pathLst>
              <a:path w="19538315" h="9783445">
                <a:moveTo>
                  <a:pt x="19537895" y="9783281"/>
                </a:moveTo>
                <a:lnTo>
                  <a:pt x="0" y="9783281"/>
                </a:lnTo>
                <a:lnTo>
                  <a:pt x="0" y="0"/>
                </a:lnTo>
                <a:lnTo>
                  <a:pt x="19537895" y="0"/>
                </a:lnTo>
                <a:lnTo>
                  <a:pt x="19537895" y="9783281"/>
                </a:lnTo>
                <a:close/>
              </a:path>
            </a:pathLst>
          </a:custGeom>
          <a:solidFill>
            <a:srgbClr val="1D1E1E"/>
          </a:solidFill>
        </p:spPr>
        <p:txBody>
          <a:bodyPr wrap="square" lIns="0" tIns="0" rIns="0" bIns="0" rtlCol="0"/>
          <a:lstStyle/>
          <a:p>
            <a:endParaRPr sz="9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5187" y="77217"/>
            <a:ext cx="7318377" cy="46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269A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146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146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0"/>
            <a:ext cx="2103120" cy="146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3EC9012C-DA04-D94B-93BD-4E32A7DAA1A0}"/>
              </a:ext>
            </a:extLst>
          </p:cNvPr>
          <p:cNvGrpSpPr/>
          <p:nvPr/>
        </p:nvGrpSpPr>
        <p:grpSpPr>
          <a:xfrm>
            <a:off x="115383" y="230196"/>
            <a:ext cx="1191240" cy="1135643"/>
            <a:chOff x="-4796766" y="-1228605"/>
            <a:chExt cx="939800" cy="939800"/>
          </a:xfrm>
        </p:grpSpPr>
        <p:sp>
          <p:nvSpPr>
            <p:cNvPr id="3" name="object 3"/>
            <p:cNvSpPr/>
            <p:nvPr/>
          </p:nvSpPr>
          <p:spPr>
            <a:xfrm>
              <a:off x="-4796766" y="-1228605"/>
              <a:ext cx="939800" cy="939800"/>
            </a:xfrm>
            <a:custGeom>
              <a:avLst/>
              <a:gdLst/>
              <a:ahLst/>
              <a:cxnLst/>
              <a:rect l="l" t="t" r="r" b="b"/>
              <a:pathLst>
                <a:path w="939800" h="939800">
                  <a:moveTo>
                    <a:pt x="469867" y="0"/>
                  </a:moveTo>
                  <a:lnTo>
                    <a:pt x="421826" y="2425"/>
                  </a:lnTo>
                  <a:lnTo>
                    <a:pt x="375173" y="9545"/>
                  </a:lnTo>
                  <a:lnTo>
                    <a:pt x="330143" y="21124"/>
                  </a:lnTo>
                  <a:lnTo>
                    <a:pt x="286974" y="36924"/>
                  </a:lnTo>
                  <a:lnTo>
                    <a:pt x="245901" y="56709"/>
                  </a:lnTo>
                  <a:lnTo>
                    <a:pt x="207160" y="80245"/>
                  </a:lnTo>
                  <a:lnTo>
                    <a:pt x="170988" y="107293"/>
                  </a:lnTo>
                  <a:lnTo>
                    <a:pt x="137621" y="137619"/>
                  </a:lnTo>
                  <a:lnTo>
                    <a:pt x="107295" y="170986"/>
                  </a:lnTo>
                  <a:lnTo>
                    <a:pt x="80246" y="207158"/>
                  </a:lnTo>
                  <a:lnTo>
                    <a:pt x="56710" y="245899"/>
                  </a:lnTo>
                  <a:lnTo>
                    <a:pt x="36924" y="286972"/>
                  </a:lnTo>
                  <a:lnTo>
                    <a:pt x="21124" y="330142"/>
                  </a:lnTo>
                  <a:lnTo>
                    <a:pt x="9546" y="375171"/>
                  </a:lnTo>
                  <a:lnTo>
                    <a:pt x="2425" y="421825"/>
                  </a:lnTo>
                  <a:lnTo>
                    <a:pt x="0" y="469867"/>
                  </a:lnTo>
                  <a:lnTo>
                    <a:pt x="2425" y="517909"/>
                  </a:lnTo>
                  <a:lnTo>
                    <a:pt x="9546" y="564563"/>
                  </a:lnTo>
                  <a:lnTo>
                    <a:pt x="21124" y="609592"/>
                  </a:lnTo>
                  <a:lnTo>
                    <a:pt x="36924" y="652762"/>
                  </a:lnTo>
                  <a:lnTo>
                    <a:pt x="56710" y="693836"/>
                  </a:lnTo>
                  <a:lnTo>
                    <a:pt x="80246" y="732577"/>
                  </a:lnTo>
                  <a:lnTo>
                    <a:pt x="107295" y="768749"/>
                  </a:lnTo>
                  <a:lnTo>
                    <a:pt x="137621" y="802116"/>
                  </a:lnTo>
                  <a:lnTo>
                    <a:pt x="170988" y="832443"/>
                  </a:lnTo>
                  <a:lnTo>
                    <a:pt x="207160" y="859492"/>
                  </a:lnTo>
                  <a:lnTo>
                    <a:pt x="245901" y="883027"/>
                  </a:lnTo>
                  <a:lnTo>
                    <a:pt x="286974" y="902813"/>
                  </a:lnTo>
                  <a:lnTo>
                    <a:pt x="330143" y="918614"/>
                  </a:lnTo>
                  <a:lnTo>
                    <a:pt x="375173" y="930192"/>
                  </a:lnTo>
                  <a:lnTo>
                    <a:pt x="421826" y="937312"/>
                  </a:lnTo>
                  <a:lnTo>
                    <a:pt x="469867" y="939738"/>
                  </a:lnTo>
                  <a:lnTo>
                    <a:pt x="517909" y="937312"/>
                  </a:lnTo>
                  <a:lnTo>
                    <a:pt x="564563" y="930192"/>
                  </a:lnTo>
                  <a:lnTo>
                    <a:pt x="609592" y="918614"/>
                  </a:lnTo>
                  <a:lnTo>
                    <a:pt x="652762" y="902813"/>
                  </a:lnTo>
                  <a:lnTo>
                    <a:pt x="693836" y="883027"/>
                  </a:lnTo>
                  <a:lnTo>
                    <a:pt x="732577" y="859492"/>
                  </a:lnTo>
                  <a:lnTo>
                    <a:pt x="768749" y="832443"/>
                  </a:lnTo>
                  <a:lnTo>
                    <a:pt x="802116" y="802116"/>
                  </a:lnTo>
                  <a:lnTo>
                    <a:pt x="832443" y="768749"/>
                  </a:lnTo>
                  <a:lnTo>
                    <a:pt x="859492" y="732577"/>
                  </a:lnTo>
                  <a:lnTo>
                    <a:pt x="883027" y="693836"/>
                  </a:lnTo>
                  <a:lnTo>
                    <a:pt x="902813" y="652762"/>
                  </a:lnTo>
                  <a:lnTo>
                    <a:pt x="918614" y="609592"/>
                  </a:lnTo>
                  <a:lnTo>
                    <a:pt x="930192" y="564563"/>
                  </a:lnTo>
                  <a:lnTo>
                    <a:pt x="937312" y="517909"/>
                  </a:lnTo>
                  <a:lnTo>
                    <a:pt x="939738" y="469867"/>
                  </a:lnTo>
                  <a:lnTo>
                    <a:pt x="937312" y="421825"/>
                  </a:lnTo>
                  <a:lnTo>
                    <a:pt x="930192" y="375171"/>
                  </a:lnTo>
                  <a:lnTo>
                    <a:pt x="918614" y="330142"/>
                  </a:lnTo>
                  <a:lnTo>
                    <a:pt x="902813" y="286972"/>
                  </a:lnTo>
                  <a:lnTo>
                    <a:pt x="883027" y="245899"/>
                  </a:lnTo>
                  <a:lnTo>
                    <a:pt x="859492" y="207158"/>
                  </a:lnTo>
                  <a:lnTo>
                    <a:pt x="832443" y="170986"/>
                  </a:lnTo>
                  <a:lnTo>
                    <a:pt x="802116" y="137619"/>
                  </a:lnTo>
                  <a:lnTo>
                    <a:pt x="768749" y="107293"/>
                  </a:lnTo>
                  <a:lnTo>
                    <a:pt x="732577" y="80245"/>
                  </a:lnTo>
                  <a:lnTo>
                    <a:pt x="693836" y="56709"/>
                  </a:lnTo>
                  <a:lnTo>
                    <a:pt x="652762" y="36924"/>
                  </a:lnTo>
                  <a:lnTo>
                    <a:pt x="609592" y="21124"/>
                  </a:lnTo>
                  <a:lnTo>
                    <a:pt x="564563" y="9545"/>
                  </a:lnTo>
                  <a:lnTo>
                    <a:pt x="517909" y="2425"/>
                  </a:lnTo>
                  <a:lnTo>
                    <a:pt x="469867" y="0"/>
                  </a:lnTo>
                  <a:close/>
                </a:path>
              </a:pathLst>
            </a:custGeom>
            <a:solidFill>
              <a:srgbClr val="27A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4567073" y="-1093671"/>
              <a:ext cx="381635" cy="626745"/>
            </a:xfrm>
            <a:custGeom>
              <a:avLst/>
              <a:gdLst/>
              <a:ahLst/>
              <a:cxnLst/>
              <a:rect l="l" t="t" r="r" b="b"/>
              <a:pathLst>
                <a:path w="381634" h="626744">
                  <a:moveTo>
                    <a:pt x="374670" y="201987"/>
                  </a:moveTo>
                  <a:lnTo>
                    <a:pt x="224270" y="201987"/>
                  </a:lnTo>
                  <a:lnTo>
                    <a:pt x="223037" y="324539"/>
                  </a:lnTo>
                  <a:lnTo>
                    <a:pt x="15085" y="364720"/>
                  </a:lnTo>
                  <a:lnTo>
                    <a:pt x="0" y="626395"/>
                  </a:lnTo>
                  <a:lnTo>
                    <a:pt x="262446" y="612783"/>
                  </a:lnTo>
                  <a:lnTo>
                    <a:pt x="262446" y="496626"/>
                  </a:lnTo>
                  <a:lnTo>
                    <a:pt x="364223" y="445815"/>
                  </a:lnTo>
                  <a:lnTo>
                    <a:pt x="374670" y="201987"/>
                  </a:lnTo>
                  <a:close/>
                </a:path>
                <a:path w="381634" h="626744">
                  <a:moveTo>
                    <a:pt x="308134" y="0"/>
                  </a:moveTo>
                  <a:lnTo>
                    <a:pt x="20616" y="157776"/>
                  </a:lnTo>
                  <a:lnTo>
                    <a:pt x="16691" y="283431"/>
                  </a:lnTo>
                  <a:lnTo>
                    <a:pt x="224270" y="201987"/>
                  </a:lnTo>
                  <a:lnTo>
                    <a:pt x="374670" y="201987"/>
                  </a:lnTo>
                  <a:lnTo>
                    <a:pt x="381155" y="50620"/>
                  </a:lnTo>
                  <a:lnTo>
                    <a:pt x="308134" y="0"/>
                  </a:lnTo>
                  <a:close/>
                </a:path>
              </a:pathLst>
            </a:custGeom>
            <a:solidFill>
              <a:srgbClr val="FAB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4171780" y="-939087"/>
              <a:ext cx="126364" cy="255270"/>
            </a:xfrm>
            <a:custGeom>
              <a:avLst/>
              <a:gdLst/>
              <a:ahLst/>
              <a:cxnLst/>
              <a:rect l="l" t="t" r="r" b="b"/>
              <a:pathLst>
                <a:path w="126365" h="255269">
                  <a:moveTo>
                    <a:pt x="98643" y="0"/>
                  </a:moveTo>
                  <a:lnTo>
                    <a:pt x="0" y="0"/>
                  </a:lnTo>
                  <a:lnTo>
                    <a:pt x="0" y="255031"/>
                  </a:lnTo>
                  <a:lnTo>
                    <a:pt x="126352" y="255031"/>
                  </a:lnTo>
                  <a:lnTo>
                    <a:pt x="126352" y="27705"/>
                  </a:lnTo>
                  <a:lnTo>
                    <a:pt x="124175" y="16921"/>
                  </a:lnTo>
                  <a:lnTo>
                    <a:pt x="118236" y="8115"/>
                  </a:lnTo>
                  <a:lnTo>
                    <a:pt x="109428" y="2177"/>
                  </a:lnTo>
                  <a:lnTo>
                    <a:pt x="98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4553684" y="-892405"/>
              <a:ext cx="209088" cy="1400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4570291" y="-1093673"/>
              <a:ext cx="525145" cy="629920"/>
            </a:xfrm>
            <a:custGeom>
              <a:avLst/>
              <a:gdLst/>
              <a:ahLst/>
              <a:cxnLst/>
              <a:rect l="l" t="t" r="r" b="b"/>
              <a:pathLst>
                <a:path w="525144" h="629919">
                  <a:moveTo>
                    <a:pt x="15186" y="364724"/>
                  </a:moveTo>
                  <a:lnTo>
                    <a:pt x="13433" y="364724"/>
                  </a:lnTo>
                  <a:lnTo>
                    <a:pt x="12037" y="366058"/>
                  </a:lnTo>
                  <a:lnTo>
                    <a:pt x="0" y="627264"/>
                  </a:lnTo>
                  <a:lnTo>
                    <a:pt x="318" y="628109"/>
                  </a:lnTo>
                  <a:lnTo>
                    <a:pt x="1512" y="629366"/>
                  </a:lnTo>
                  <a:lnTo>
                    <a:pt x="2346" y="629719"/>
                  </a:lnTo>
                  <a:lnTo>
                    <a:pt x="291024" y="629719"/>
                  </a:lnTo>
                  <a:lnTo>
                    <a:pt x="292440" y="628299"/>
                  </a:lnTo>
                  <a:lnTo>
                    <a:pt x="292440" y="610119"/>
                  </a:lnTo>
                  <a:lnTo>
                    <a:pt x="20654" y="610119"/>
                  </a:lnTo>
                  <a:lnTo>
                    <a:pt x="18285" y="366147"/>
                  </a:lnTo>
                  <a:lnTo>
                    <a:pt x="16908" y="364759"/>
                  </a:lnTo>
                  <a:lnTo>
                    <a:pt x="15186" y="364724"/>
                  </a:lnTo>
                  <a:close/>
                </a:path>
                <a:path w="525144" h="629919">
                  <a:moveTo>
                    <a:pt x="366857" y="23841"/>
                  </a:moveTo>
                  <a:lnTo>
                    <a:pt x="308587" y="23841"/>
                  </a:lnTo>
                  <a:lnTo>
                    <a:pt x="321634" y="25258"/>
                  </a:lnTo>
                  <a:lnTo>
                    <a:pt x="336940" y="32329"/>
                  </a:lnTo>
                  <a:lnTo>
                    <a:pt x="347797" y="41882"/>
                  </a:lnTo>
                  <a:lnTo>
                    <a:pt x="354266" y="53992"/>
                  </a:lnTo>
                  <a:lnTo>
                    <a:pt x="356409" y="68735"/>
                  </a:lnTo>
                  <a:lnTo>
                    <a:pt x="356566" y="119704"/>
                  </a:lnTo>
                  <a:lnTo>
                    <a:pt x="357623" y="381888"/>
                  </a:lnTo>
                  <a:lnTo>
                    <a:pt x="345432" y="418358"/>
                  </a:lnTo>
                  <a:lnTo>
                    <a:pt x="315994" y="447536"/>
                  </a:lnTo>
                  <a:lnTo>
                    <a:pt x="280341" y="465241"/>
                  </a:lnTo>
                  <a:lnTo>
                    <a:pt x="232458" y="473534"/>
                  </a:lnTo>
                  <a:lnTo>
                    <a:pt x="132355" y="485310"/>
                  </a:lnTo>
                  <a:lnTo>
                    <a:pt x="131145" y="486667"/>
                  </a:lnTo>
                  <a:lnTo>
                    <a:pt x="131145" y="605616"/>
                  </a:lnTo>
                  <a:lnTo>
                    <a:pt x="20654" y="610119"/>
                  </a:lnTo>
                  <a:lnTo>
                    <a:pt x="292440" y="610119"/>
                  </a:lnTo>
                  <a:lnTo>
                    <a:pt x="292440" y="500395"/>
                  </a:lnTo>
                  <a:lnTo>
                    <a:pt x="450974" y="500380"/>
                  </a:lnTo>
                  <a:lnTo>
                    <a:pt x="464527" y="498615"/>
                  </a:lnTo>
                  <a:lnTo>
                    <a:pt x="502528" y="477363"/>
                  </a:lnTo>
                  <a:lnTo>
                    <a:pt x="522921" y="434411"/>
                  </a:lnTo>
                  <a:lnTo>
                    <a:pt x="524877" y="355215"/>
                  </a:lnTo>
                  <a:lnTo>
                    <a:pt x="486159" y="355215"/>
                  </a:lnTo>
                  <a:lnTo>
                    <a:pt x="398510" y="344821"/>
                  </a:lnTo>
                  <a:lnTo>
                    <a:pt x="398510" y="294441"/>
                  </a:lnTo>
                  <a:lnTo>
                    <a:pt x="460746" y="294441"/>
                  </a:lnTo>
                  <a:lnTo>
                    <a:pt x="460746" y="291222"/>
                  </a:lnTo>
                  <a:lnTo>
                    <a:pt x="459757" y="289950"/>
                  </a:lnTo>
                  <a:lnTo>
                    <a:pt x="398510" y="274682"/>
                  </a:lnTo>
                  <a:lnTo>
                    <a:pt x="398510" y="224491"/>
                  </a:lnTo>
                  <a:lnTo>
                    <a:pt x="451192" y="224491"/>
                  </a:lnTo>
                  <a:lnTo>
                    <a:pt x="398510" y="204504"/>
                  </a:lnTo>
                  <a:lnTo>
                    <a:pt x="398510" y="154585"/>
                  </a:lnTo>
                  <a:lnTo>
                    <a:pt x="520215" y="154585"/>
                  </a:lnTo>
                  <a:lnTo>
                    <a:pt x="519598" y="151851"/>
                  </a:lnTo>
                  <a:lnTo>
                    <a:pt x="513721" y="137486"/>
                  </a:lnTo>
                  <a:lnTo>
                    <a:pt x="501677" y="123186"/>
                  </a:lnTo>
                  <a:lnTo>
                    <a:pt x="484595" y="108340"/>
                  </a:lnTo>
                  <a:lnTo>
                    <a:pt x="469033" y="96490"/>
                  </a:lnTo>
                  <a:lnTo>
                    <a:pt x="366857" y="23841"/>
                  </a:lnTo>
                  <a:close/>
                </a:path>
                <a:path w="525144" h="629919">
                  <a:moveTo>
                    <a:pt x="450974" y="500380"/>
                  </a:moveTo>
                  <a:lnTo>
                    <a:pt x="443918" y="500380"/>
                  </a:lnTo>
                  <a:lnTo>
                    <a:pt x="450213" y="500479"/>
                  </a:lnTo>
                  <a:lnTo>
                    <a:pt x="450974" y="500380"/>
                  </a:lnTo>
                  <a:close/>
                </a:path>
                <a:path w="525144" h="629919">
                  <a:moveTo>
                    <a:pt x="520215" y="154585"/>
                  </a:moveTo>
                  <a:lnTo>
                    <a:pt x="398510" y="154585"/>
                  </a:lnTo>
                  <a:lnTo>
                    <a:pt x="479167" y="193463"/>
                  </a:lnTo>
                  <a:lnTo>
                    <a:pt x="487302" y="198963"/>
                  </a:lnTo>
                  <a:lnTo>
                    <a:pt x="494030" y="206659"/>
                  </a:lnTo>
                  <a:lnTo>
                    <a:pt x="498611" y="215470"/>
                  </a:lnTo>
                  <a:lnTo>
                    <a:pt x="500302" y="224317"/>
                  </a:lnTo>
                  <a:lnTo>
                    <a:pt x="500302" y="342642"/>
                  </a:lnTo>
                  <a:lnTo>
                    <a:pt x="498305" y="347268"/>
                  </a:lnTo>
                  <a:lnTo>
                    <a:pt x="491026" y="353753"/>
                  </a:lnTo>
                  <a:lnTo>
                    <a:pt x="486159" y="355215"/>
                  </a:lnTo>
                  <a:lnTo>
                    <a:pt x="524877" y="355215"/>
                  </a:lnTo>
                  <a:lnTo>
                    <a:pt x="524924" y="184206"/>
                  </a:lnTo>
                  <a:lnTo>
                    <a:pt x="524529" y="178813"/>
                  </a:lnTo>
                  <a:lnTo>
                    <a:pt x="522977" y="166827"/>
                  </a:lnTo>
                  <a:lnTo>
                    <a:pt x="520215" y="154585"/>
                  </a:lnTo>
                  <a:close/>
                </a:path>
                <a:path w="525144" h="629919">
                  <a:moveTo>
                    <a:pt x="460746" y="294441"/>
                  </a:moveTo>
                  <a:lnTo>
                    <a:pt x="398510" y="294441"/>
                  </a:lnTo>
                  <a:lnTo>
                    <a:pt x="456879" y="307557"/>
                  </a:lnTo>
                  <a:lnTo>
                    <a:pt x="457802" y="307747"/>
                  </a:lnTo>
                  <a:lnTo>
                    <a:pt x="458803" y="307537"/>
                  </a:lnTo>
                  <a:lnTo>
                    <a:pt x="460307" y="306331"/>
                  </a:lnTo>
                  <a:lnTo>
                    <a:pt x="460746" y="305420"/>
                  </a:lnTo>
                  <a:lnTo>
                    <a:pt x="460746" y="294441"/>
                  </a:lnTo>
                  <a:close/>
                </a:path>
                <a:path w="525144" h="629919">
                  <a:moveTo>
                    <a:pt x="451192" y="224491"/>
                  </a:moveTo>
                  <a:lnTo>
                    <a:pt x="398510" y="224491"/>
                  </a:lnTo>
                  <a:lnTo>
                    <a:pt x="457484" y="245414"/>
                  </a:lnTo>
                  <a:lnTo>
                    <a:pt x="458562" y="245251"/>
                  </a:lnTo>
                  <a:lnTo>
                    <a:pt x="460249" y="244072"/>
                  </a:lnTo>
                  <a:lnTo>
                    <a:pt x="460746" y="243106"/>
                  </a:lnTo>
                  <a:lnTo>
                    <a:pt x="460746" y="228978"/>
                  </a:lnTo>
                  <a:lnTo>
                    <a:pt x="459931" y="227807"/>
                  </a:lnTo>
                  <a:lnTo>
                    <a:pt x="451192" y="224491"/>
                  </a:lnTo>
                  <a:close/>
                </a:path>
                <a:path w="525144" h="629919">
                  <a:moveTo>
                    <a:pt x="308181" y="0"/>
                  </a:moveTo>
                  <a:lnTo>
                    <a:pt x="245417" y="29003"/>
                  </a:lnTo>
                  <a:lnTo>
                    <a:pt x="193437" y="57560"/>
                  </a:lnTo>
                  <a:lnTo>
                    <a:pt x="137580" y="89333"/>
                  </a:lnTo>
                  <a:lnTo>
                    <a:pt x="19184" y="158657"/>
                  </a:lnTo>
                  <a:lnTo>
                    <a:pt x="18673" y="160538"/>
                  </a:lnTo>
                  <a:lnTo>
                    <a:pt x="20329" y="163539"/>
                  </a:lnTo>
                  <a:lnTo>
                    <a:pt x="22198" y="164094"/>
                  </a:lnTo>
                  <a:lnTo>
                    <a:pt x="23730" y="163338"/>
                  </a:lnTo>
                  <a:lnTo>
                    <a:pt x="282341" y="31048"/>
                  </a:lnTo>
                  <a:lnTo>
                    <a:pt x="286261" y="29325"/>
                  </a:lnTo>
                  <a:lnTo>
                    <a:pt x="295903" y="26060"/>
                  </a:lnTo>
                  <a:lnTo>
                    <a:pt x="308587" y="23841"/>
                  </a:lnTo>
                  <a:lnTo>
                    <a:pt x="366857" y="23841"/>
                  </a:lnTo>
                  <a:lnTo>
                    <a:pt x="354369" y="14961"/>
                  </a:lnTo>
                  <a:lnTo>
                    <a:pt x="350263" y="12205"/>
                  </a:lnTo>
                  <a:lnTo>
                    <a:pt x="340222" y="6859"/>
                  </a:lnTo>
                  <a:lnTo>
                    <a:pt x="325707" y="1824"/>
                  </a:lnTo>
                  <a:lnTo>
                    <a:pt x="308181" y="0"/>
                  </a:lnTo>
                  <a:close/>
                </a:path>
              </a:pathLst>
            </a:custGeom>
            <a:solidFill>
              <a:srgbClr val="2F2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67759" y="246878"/>
            <a:ext cx="750132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30" dirty="0"/>
              <a:t>P3</a:t>
            </a:r>
            <a:r>
              <a:rPr sz="2000" spc="-235" dirty="0"/>
              <a:t> </a:t>
            </a:r>
            <a:r>
              <a:rPr sz="2000" spc="-45" dirty="0"/>
              <a:t>(Prepared,</a:t>
            </a:r>
            <a:r>
              <a:rPr sz="2000" spc="-415" dirty="0"/>
              <a:t> </a:t>
            </a:r>
            <a:r>
              <a:rPr sz="2000" spc="-45" dirty="0"/>
              <a:t>Protected,</a:t>
            </a:r>
            <a:r>
              <a:rPr sz="2000" spc="-415" dirty="0"/>
              <a:t> </a:t>
            </a:r>
            <a:r>
              <a:rPr sz="2000" spc="-60" dirty="0"/>
              <a:t>emPowered):</a:t>
            </a:r>
            <a:r>
              <a:rPr sz="2000" spc="-235" dirty="0"/>
              <a:t> </a:t>
            </a:r>
            <a:r>
              <a:rPr sz="2000" spc="-85" dirty="0"/>
              <a:t>Feasibility</a:t>
            </a:r>
            <a:r>
              <a:rPr sz="2000" spc="-235" dirty="0"/>
              <a:t> </a:t>
            </a:r>
            <a:r>
              <a:rPr sz="2000" spc="-65" dirty="0"/>
              <a:t>and</a:t>
            </a:r>
            <a:r>
              <a:rPr sz="2000" spc="-235" dirty="0"/>
              <a:t> </a:t>
            </a:r>
            <a:r>
              <a:rPr sz="2000" spc="-40" dirty="0"/>
              <a:t>acceptability</a:t>
            </a:r>
            <a:r>
              <a:rPr sz="2000" spc="-235" dirty="0"/>
              <a:t> </a:t>
            </a:r>
            <a:r>
              <a:rPr sz="2000" spc="-25" dirty="0"/>
              <a:t>of</a:t>
            </a:r>
            <a:r>
              <a:rPr sz="2000" spc="-235" dirty="0"/>
              <a:t> </a:t>
            </a:r>
            <a:r>
              <a:rPr sz="2000" spc="-25" dirty="0"/>
              <a:t>a</a:t>
            </a:r>
            <a:r>
              <a:rPr sz="2000" spc="-235" dirty="0"/>
              <a:t> </a:t>
            </a:r>
            <a:r>
              <a:rPr sz="2000" spc="-165" dirty="0"/>
              <a:t>PrEP</a:t>
            </a:r>
            <a:r>
              <a:rPr sz="2000" spc="-235" dirty="0"/>
              <a:t> </a:t>
            </a:r>
            <a:r>
              <a:rPr sz="2000" spc="-55" dirty="0"/>
              <a:t>adherence</a:t>
            </a:r>
            <a:r>
              <a:rPr sz="2000" spc="-235" dirty="0"/>
              <a:t> </a:t>
            </a:r>
            <a:r>
              <a:rPr sz="2000" spc="-50" dirty="0"/>
              <a:t>app</a:t>
            </a:r>
            <a:r>
              <a:rPr lang="en-US" sz="2000" spc="-50" dirty="0"/>
              <a:t> featuring peer-to-peer sharing, game-based elements and in-app adherence counseling</a:t>
            </a:r>
            <a:endParaRPr sz="2000" spc="-50" dirty="0"/>
          </a:p>
        </p:txBody>
      </p:sp>
      <p:sp>
        <p:nvSpPr>
          <p:cNvPr id="9" name="object 9"/>
          <p:cNvSpPr/>
          <p:nvPr/>
        </p:nvSpPr>
        <p:spPr>
          <a:xfrm>
            <a:off x="-3210636" y="-637059"/>
            <a:ext cx="57150" cy="74295"/>
          </a:xfrm>
          <a:custGeom>
            <a:avLst/>
            <a:gdLst/>
            <a:ahLst/>
            <a:cxnLst/>
            <a:rect l="l" t="t" r="r" b="b"/>
            <a:pathLst>
              <a:path w="57150" h="74294">
                <a:moveTo>
                  <a:pt x="56666" y="73808"/>
                </a:moveTo>
                <a:lnTo>
                  <a:pt x="28837" y="0"/>
                </a:lnTo>
                <a:lnTo>
                  <a:pt x="0" y="73808"/>
                </a:lnTo>
                <a:lnTo>
                  <a:pt x="56666" y="73808"/>
                </a:lnTo>
                <a:close/>
              </a:path>
            </a:pathLst>
          </a:custGeom>
          <a:ln w="15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3246734" y="-650772"/>
            <a:ext cx="130175" cy="144145"/>
          </a:xfrm>
          <a:custGeom>
            <a:avLst/>
            <a:gdLst/>
            <a:ahLst/>
            <a:cxnLst/>
            <a:rect l="l" t="t" r="r" b="b"/>
            <a:pathLst>
              <a:path w="130175" h="144144">
                <a:moveTo>
                  <a:pt x="73203" y="0"/>
                </a:moveTo>
                <a:lnTo>
                  <a:pt x="129668" y="143986"/>
                </a:lnTo>
                <a:lnTo>
                  <a:pt x="114947" y="143986"/>
                </a:lnTo>
                <a:lnTo>
                  <a:pt x="97402" y="99217"/>
                </a:lnTo>
                <a:lnTo>
                  <a:pt x="31862" y="99217"/>
                </a:lnTo>
                <a:lnTo>
                  <a:pt x="14519" y="143986"/>
                </a:lnTo>
                <a:lnTo>
                  <a:pt x="0" y="143986"/>
                </a:lnTo>
                <a:lnTo>
                  <a:pt x="57876" y="0"/>
                </a:lnTo>
                <a:lnTo>
                  <a:pt x="73203" y="0"/>
                </a:lnTo>
                <a:close/>
              </a:path>
            </a:pathLst>
          </a:custGeom>
          <a:ln w="15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116559" y="-326926"/>
            <a:ext cx="85090" cy="107314"/>
          </a:xfrm>
          <a:custGeom>
            <a:avLst/>
            <a:gdLst/>
            <a:ahLst/>
            <a:cxnLst/>
            <a:rect l="l" t="t" r="r" b="b"/>
            <a:pathLst>
              <a:path w="85089" h="107315">
                <a:moveTo>
                  <a:pt x="72799" y="104057"/>
                </a:moveTo>
                <a:lnTo>
                  <a:pt x="72799" y="85302"/>
                </a:lnTo>
                <a:lnTo>
                  <a:pt x="72396" y="85302"/>
                </a:lnTo>
                <a:lnTo>
                  <a:pt x="69034" y="92295"/>
                </a:lnTo>
                <a:lnTo>
                  <a:pt x="64159" y="97639"/>
                </a:lnTo>
                <a:lnTo>
                  <a:pt x="57776" y="101334"/>
                </a:lnTo>
                <a:lnTo>
                  <a:pt x="51388" y="105030"/>
                </a:lnTo>
                <a:lnTo>
                  <a:pt x="44295" y="106880"/>
                </a:lnTo>
                <a:lnTo>
                  <a:pt x="36500" y="106880"/>
                </a:lnTo>
                <a:lnTo>
                  <a:pt x="29911" y="106880"/>
                </a:lnTo>
                <a:lnTo>
                  <a:pt x="24300" y="105973"/>
                </a:lnTo>
                <a:lnTo>
                  <a:pt x="19661" y="104158"/>
                </a:lnTo>
                <a:lnTo>
                  <a:pt x="15023" y="102343"/>
                </a:lnTo>
                <a:lnTo>
                  <a:pt x="11258" y="99756"/>
                </a:lnTo>
                <a:lnTo>
                  <a:pt x="8368" y="96394"/>
                </a:lnTo>
                <a:lnTo>
                  <a:pt x="5475" y="93035"/>
                </a:lnTo>
                <a:lnTo>
                  <a:pt x="3358" y="88932"/>
                </a:lnTo>
                <a:lnTo>
                  <a:pt x="2016" y="84092"/>
                </a:lnTo>
                <a:lnTo>
                  <a:pt x="670" y="79252"/>
                </a:lnTo>
                <a:lnTo>
                  <a:pt x="0" y="73742"/>
                </a:lnTo>
                <a:lnTo>
                  <a:pt x="0" y="67556"/>
                </a:lnTo>
                <a:lnTo>
                  <a:pt x="0" y="0"/>
                </a:lnTo>
                <a:lnTo>
                  <a:pt x="12704" y="0"/>
                </a:lnTo>
                <a:lnTo>
                  <a:pt x="12704" y="67758"/>
                </a:lnTo>
                <a:lnTo>
                  <a:pt x="12972" y="77170"/>
                </a:lnTo>
                <a:lnTo>
                  <a:pt x="15155" y="84294"/>
                </a:lnTo>
                <a:lnTo>
                  <a:pt x="19258" y="89134"/>
                </a:lnTo>
                <a:lnTo>
                  <a:pt x="23357" y="93974"/>
                </a:lnTo>
                <a:lnTo>
                  <a:pt x="30450" y="96394"/>
                </a:lnTo>
                <a:lnTo>
                  <a:pt x="40533" y="96394"/>
                </a:lnTo>
                <a:lnTo>
                  <a:pt x="46044" y="96394"/>
                </a:lnTo>
                <a:lnTo>
                  <a:pt x="50748" y="95219"/>
                </a:lnTo>
                <a:lnTo>
                  <a:pt x="54650" y="92865"/>
                </a:lnTo>
                <a:lnTo>
                  <a:pt x="58547" y="90514"/>
                </a:lnTo>
                <a:lnTo>
                  <a:pt x="69976" y="70077"/>
                </a:lnTo>
                <a:lnTo>
                  <a:pt x="71186" y="65035"/>
                </a:lnTo>
                <a:lnTo>
                  <a:pt x="71791" y="59893"/>
                </a:lnTo>
                <a:lnTo>
                  <a:pt x="71791" y="54650"/>
                </a:lnTo>
                <a:lnTo>
                  <a:pt x="71791" y="0"/>
                </a:lnTo>
                <a:lnTo>
                  <a:pt x="84496" y="0"/>
                </a:lnTo>
                <a:lnTo>
                  <a:pt x="84496" y="104057"/>
                </a:lnTo>
                <a:lnTo>
                  <a:pt x="72799" y="104057"/>
                </a:lnTo>
                <a:close/>
              </a:path>
            </a:pathLst>
          </a:custGeom>
          <a:ln w="15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09182" y="-642101"/>
            <a:ext cx="52069" cy="136525"/>
          </a:xfrm>
          <a:custGeom>
            <a:avLst/>
            <a:gdLst/>
            <a:ahLst/>
            <a:cxnLst/>
            <a:rect l="l" t="t" r="r" b="b"/>
            <a:pathLst>
              <a:path w="52069" h="136525">
                <a:moveTo>
                  <a:pt x="52028" y="31257"/>
                </a:moveTo>
                <a:lnTo>
                  <a:pt x="52028" y="41945"/>
                </a:lnTo>
                <a:lnTo>
                  <a:pt x="30854" y="41945"/>
                </a:lnTo>
                <a:lnTo>
                  <a:pt x="30854" y="112123"/>
                </a:lnTo>
                <a:lnTo>
                  <a:pt x="30854" y="116292"/>
                </a:lnTo>
                <a:lnTo>
                  <a:pt x="31428" y="119554"/>
                </a:lnTo>
                <a:lnTo>
                  <a:pt x="32568" y="121904"/>
                </a:lnTo>
                <a:lnTo>
                  <a:pt x="33708" y="124258"/>
                </a:lnTo>
                <a:lnTo>
                  <a:pt x="36566" y="125569"/>
                </a:lnTo>
                <a:lnTo>
                  <a:pt x="41138" y="125836"/>
                </a:lnTo>
                <a:lnTo>
                  <a:pt x="44768" y="125836"/>
                </a:lnTo>
                <a:lnTo>
                  <a:pt x="48398" y="125635"/>
                </a:lnTo>
                <a:lnTo>
                  <a:pt x="52028" y="125231"/>
                </a:lnTo>
                <a:lnTo>
                  <a:pt x="52028" y="135919"/>
                </a:lnTo>
                <a:lnTo>
                  <a:pt x="50143" y="135919"/>
                </a:lnTo>
                <a:lnTo>
                  <a:pt x="48263" y="135985"/>
                </a:lnTo>
                <a:lnTo>
                  <a:pt x="46382" y="136121"/>
                </a:lnTo>
                <a:lnTo>
                  <a:pt x="44497" y="136253"/>
                </a:lnTo>
                <a:lnTo>
                  <a:pt x="42616" y="136323"/>
                </a:lnTo>
                <a:lnTo>
                  <a:pt x="40735" y="136323"/>
                </a:lnTo>
                <a:lnTo>
                  <a:pt x="32265" y="136323"/>
                </a:lnTo>
                <a:lnTo>
                  <a:pt x="26347" y="134678"/>
                </a:lnTo>
                <a:lnTo>
                  <a:pt x="22989" y="131382"/>
                </a:lnTo>
                <a:lnTo>
                  <a:pt x="19630" y="128089"/>
                </a:lnTo>
                <a:lnTo>
                  <a:pt x="18013" y="122005"/>
                </a:lnTo>
                <a:lnTo>
                  <a:pt x="18149" y="113132"/>
                </a:lnTo>
                <a:lnTo>
                  <a:pt x="18149" y="41945"/>
                </a:lnTo>
                <a:lnTo>
                  <a:pt x="0" y="41945"/>
                </a:lnTo>
                <a:lnTo>
                  <a:pt x="0" y="31257"/>
                </a:lnTo>
                <a:lnTo>
                  <a:pt x="18149" y="31257"/>
                </a:lnTo>
                <a:lnTo>
                  <a:pt x="18149" y="0"/>
                </a:lnTo>
                <a:lnTo>
                  <a:pt x="30854" y="0"/>
                </a:lnTo>
                <a:lnTo>
                  <a:pt x="30854" y="31257"/>
                </a:lnTo>
                <a:lnTo>
                  <a:pt x="52028" y="31257"/>
                </a:lnTo>
                <a:close/>
              </a:path>
            </a:pathLst>
          </a:custGeom>
          <a:ln w="15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2939204" y="-650772"/>
            <a:ext cx="85090" cy="144145"/>
          </a:xfrm>
          <a:custGeom>
            <a:avLst/>
            <a:gdLst/>
            <a:ahLst/>
            <a:cxnLst/>
            <a:rect l="l" t="t" r="r" b="b"/>
            <a:pathLst>
              <a:path w="85089" h="144144">
                <a:moveTo>
                  <a:pt x="12704" y="0"/>
                </a:moveTo>
                <a:lnTo>
                  <a:pt x="12704" y="57876"/>
                </a:lnTo>
                <a:lnTo>
                  <a:pt x="13107" y="57876"/>
                </a:lnTo>
                <a:lnTo>
                  <a:pt x="15527" y="51559"/>
                </a:lnTo>
                <a:lnTo>
                  <a:pt x="19828" y="46482"/>
                </a:lnTo>
                <a:lnTo>
                  <a:pt x="26014" y="42651"/>
                </a:lnTo>
                <a:lnTo>
                  <a:pt x="32196" y="38819"/>
                </a:lnTo>
                <a:lnTo>
                  <a:pt x="38986" y="36904"/>
                </a:lnTo>
                <a:lnTo>
                  <a:pt x="46382" y="36904"/>
                </a:lnTo>
                <a:lnTo>
                  <a:pt x="53641" y="36904"/>
                </a:lnTo>
                <a:lnTo>
                  <a:pt x="59722" y="37846"/>
                </a:lnTo>
                <a:lnTo>
                  <a:pt x="84496" y="70852"/>
                </a:lnTo>
                <a:lnTo>
                  <a:pt x="84496" y="77034"/>
                </a:lnTo>
                <a:lnTo>
                  <a:pt x="84496" y="143986"/>
                </a:lnTo>
                <a:lnTo>
                  <a:pt x="71791" y="143986"/>
                </a:lnTo>
                <a:lnTo>
                  <a:pt x="71791" y="79051"/>
                </a:lnTo>
                <a:lnTo>
                  <a:pt x="71791" y="74614"/>
                </a:lnTo>
                <a:lnTo>
                  <a:pt x="71388" y="70480"/>
                </a:lnTo>
                <a:lnTo>
                  <a:pt x="70581" y="66649"/>
                </a:lnTo>
                <a:lnTo>
                  <a:pt x="69774" y="62817"/>
                </a:lnTo>
                <a:lnTo>
                  <a:pt x="58179" y="50012"/>
                </a:lnTo>
                <a:lnTo>
                  <a:pt x="54751" y="48398"/>
                </a:lnTo>
                <a:lnTo>
                  <a:pt x="50481" y="47592"/>
                </a:lnTo>
                <a:lnTo>
                  <a:pt x="45373" y="47592"/>
                </a:lnTo>
                <a:lnTo>
                  <a:pt x="40262" y="47592"/>
                </a:lnTo>
                <a:lnTo>
                  <a:pt x="35725" y="48499"/>
                </a:lnTo>
                <a:lnTo>
                  <a:pt x="31761" y="50314"/>
                </a:lnTo>
                <a:lnTo>
                  <a:pt x="27794" y="52129"/>
                </a:lnTo>
                <a:lnTo>
                  <a:pt x="24432" y="54619"/>
                </a:lnTo>
                <a:lnTo>
                  <a:pt x="21678" y="57776"/>
                </a:lnTo>
                <a:lnTo>
                  <a:pt x="18921" y="60936"/>
                </a:lnTo>
                <a:lnTo>
                  <a:pt x="16768" y="64702"/>
                </a:lnTo>
                <a:lnTo>
                  <a:pt x="15225" y="69069"/>
                </a:lnTo>
                <a:lnTo>
                  <a:pt x="13678" y="73439"/>
                </a:lnTo>
                <a:lnTo>
                  <a:pt x="12836" y="78178"/>
                </a:lnTo>
                <a:lnTo>
                  <a:pt x="12704" y="83286"/>
                </a:lnTo>
                <a:lnTo>
                  <a:pt x="12704" y="143986"/>
                </a:lnTo>
                <a:lnTo>
                  <a:pt x="0" y="143986"/>
                </a:lnTo>
                <a:lnTo>
                  <a:pt x="0" y="0"/>
                </a:lnTo>
                <a:lnTo>
                  <a:pt x="12704" y="0"/>
                </a:lnTo>
                <a:close/>
              </a:path>
            </a:pathLst>
          </a:custGeom>
          <a:ln w="15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2823455" y="-603180"/>
            <a:ext cx="73025" cy="88900"/>
          </a:xfrm>
          <a:custGeom>
            <a:avLst/>
            <a:gdLst/>
            <a:ahLst/>
            <a:cxnLst/>
            <a:rect l="l" t="t" r="r" b="b"/>
            <a:pathLst>
              <a:path w="73025" h="88900">
                <a:moveTo>
                  <a:pt x="20569" y="3831"/>
                </a:moveTo>
                <a:lnTo>
                  <a:pt x="2319" y="28131"/>
                </a:lnTo>
                <a:lnTo>
                  <a:pt x="771" y="33444"/>
                </a:lnTo>
                <a:lnTo>
                  <a:pt x="0" y="38854"/>
                </a:lnTo>
                <a:lnTo>
                  <a:pt x="0" y="44365"/>
                </a:lnTo>
                <a:lnTo>
                  <a:pt x="0" y="49880"/>
                </a:lnTo>
                <a:lnTo>
                  <a:pt x="771" y="55290"/>
                </a:lnTo>
                <a:lnTo>
                  <a:pt x="2319" y="60599"/>
                </a:lnTo>
                <a:lnTo>
                  <a:pt x="3862" y="65912"/>
                </a:lnTo>
                <a:lnTo>
                  <a:pt x="6150" y="70651"/>
                </a:lnTo>
                <a:lnTo>
                  <a:pt x="9175" y="74816"/>
                </a:lnTo>
                <a:lnTo>
                  <a:pt x="12200" y="78985"/>
                </a:lnTo>
                <a:lnTo>
                  <a:pt x="15997" y="82347"/>
                </a:lnTo>
                <a:lnTo>
                  <a:pt x="20569" y="84899"/>
                </a:lnTo>
                <a:lnTo>
                  <a:pt x="25137" y="87455"/>
                </a:lnTo>
                <a:lnTo>
                  <a:pt x="30450" y="88731"/>
                </a:lnTo>
                <a:lnTo>
                  <a:pt x="36500" y="88731"/>
                </a:lnTo>
                <a:lnTo>
                  <a:pt x="42550" y="88731"/>
                </a:lnTo>
                <a:lnTo>
                  <a:pt x="47859" y="87455"/>
                </a:lnTo>
                <a:lnTo>
                  <a:pt x="52431" y="84899"/>
                </a:lnTo>
                <a:lnTo>
                  <a:pt x="57000" y="82347"/>
                </a:lnTo>
                <a:lnTo>
                  <a:pt x="60800" y="78985"/>
                </a:lnTo>
                <a:lnTo>
                  <a:pt x="63825" y="74816"/>
                </a:lnTo>
                <a:lnTo>
                  <a:pt x="66850" y="70651"/>
                </a:lnTo>
                <a:lnTo>
                  <a:pt x="69134" y="65912"/>
                </a:lnTo>
                <a:lnTo>
                  <a:pt x="70682" y="60599"/>
                </a:lnTo>
                <a:lnTo>
                  <a:pt x="72225" y="55290"/>
                </a:lnTo>
                <a:lnTo>
                  <a:pt x="73001" y="49880"/>
                </a:lnTo>
                <a:lnTo>
                  <a:pt x="73001" y="44365"/>
                </a:lnTo>
                <a:lnTo>
                  <a:pt x="73001" y="38854"/>
                </a:lnTo>
                <a:lnTo>
                  <a:pt x="52431" y="3831"/>
                </a:lnTo>
                <a:lnTo>
                  <a:pt x="42550" y="0"/>
                </a:lnTo>
                <a:lnTo>
                  <a:pt x="36500" y="0"/>
                </a:lnTo>
                <a:lnTo>
                  <a:pt x="30450" y="0"/>
                </a:lnTo>
                <a:lnTo>
                  <a:pt x="25137" y="1279"/>
                </a:lnTo>
                <a:lnTo>
                  <a:pt x="20569" y="3831"/>
                </a:lnTo>
                <a:close/>
              </a:path>
            </a:pathLst>
          </a:custGeom>
          <a:ln w="15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2836159" y="-613868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90">
                <a:moveTo>
                  <a:pt x="70279" y="4436"/>
                </a:moveTo>
                <a:lnTo>
                  <a:pt x="95184" y="33778"/>
                </a:lnTo>
                <a:lnTo>
                  <a:pt x="98410" y="47526"/>
                </a:lnTo>
                <a:lnTo>
                  <a:pt x="98410" y="55053"/>
                </a:lnTo>
                <a:lnTo>
                  <a:pt x="98410" y="62584"/>
                </a:lnTo>
                <a:lnTo>
                  <a:pt x="81537" y="98748"/>
                </a:lnTo>
                <a:lnTo>
                  <a:pt x="57136" y="109905"/>
                </a:lnTo>
                <a:lnTo>
                  <a:pt x="49205" y="109905"/>
                </a:lnTo>
                <a:lnTo>
                  <a:pt x="41270" y="109905"/>
                </a:lnTo>
                <a:lnTo>
                  <a:pt x="34247" y="108458"/>
                </a:lnTo>
                <a:lnTo>
                  <a:pt x="28131" y="105569"/>
                </a:lnTo>
                <a:lnTo>
                  <a:pt x="22012" y="102680"/>
                </a:lnTo>
                <a:lnTo>
                  <a:pt x="16869" y="98748"/>
                </a:lnTo>
                <a:lnTo>
                  <a:pt x="12704" y="93772"/>
                </a:lnTo>
                <a:lnTo>
                  <a:pt x="8535" y="88800"/>
                </a:lnTo>
                <a:lnTo>
                  <a:pt x="5375" y="82983"/>
                </a:lnTo>
                <a:lnTo>
                  <a:pt x="3226" y="76328"/>
                </a:lnTo>
                <a:lnTo>
                  <a:pt x="1074" y="69674"/>
                </a:lnTo>
                <a:lnTo>
                  <a:pt x="0" y="62584"/>
                </a:lnTo>
                <a:lnTo>
                  <a:pt x="0" y="55053"/>
                </a:lnTo>
                <a:lnTo>
                  <a:pt x="0" y="47526"/>
                </a:lnTo>
                <a:lnTo>
                  <a:pt x="1074" y="40433"/>
                </a:lnTo>
                <a:lnTo>
                  <a:pt x="3226" y="33778"/>
                </a:lnTo>
                <a:lnTo>
                  <a:pt x="5375" y="27123"/>
                </a:lnTo>
                <a:lnTo>
                  <a:pt x="8535" y="21310"/>
                </a:lnTo>
                <a:lnTo>
                  <a:pt x="12704" y="16334"/>
                </a:lnTo>
                <a:lnTo>
                  <a:pt x="16869" y="11362"/>
                </a:lnTo>
                <a:lnTo>
                  <a:pt x="22012" y="7395"/>
                </a:lnTo>
                <a:lnTo>
                  <a:pt x="28131" y="4436"/>
                </a:lnTo>
                <a:lnTo>
                  <a:pt x="34247" y="1481"/>
                </a:lnTo>
                <a:lnTo>
                  <a:pt x="41270" y="0"/>
                </a:lnTo>
                <a:lnTo>
                  <a:pt x="49205" y="0"/>
                </a:lnTo>
                <a:lnTo>
                  <a:pt x="57136" y="0"/>
                </a:lnTo>
                <a:lnTo>
                  <a:pt x="64159" y="1481"/>
                </a:lnTo>
                <a:lnTo>
                  <a:pt x="70279" y="4436"/>
                </a:lnTo>
                <a:close/>
              </a:path>
            </a:pathLst>
          </a:custGeom>
          <a:ln w="15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2718992" y="-612658"/>
            <a:ext cx="51435" cy="106045"/>
          </a:xfrm>
          <a:custGeom>
            <a:avLst/>
            <a:gdLst/>
            <a:ahLst/>
            <a:cxnLst/>
            <a:rect l="l" t="t" r="r" b="b"/>
            <a:pathLst>
              <a:path w="51435" h="106044">
                <a:moveTo>
                  <a:pt x="11696" y="1814"/>
                </a:moveTo>
                <a:lnTo>
                  <a:pt x="11696" y="26215"/>
                </a:lnTo>
                <a:lnTo>
                  <a:pt x="12099" y="26215"/>
                </a:lnTo>
                <a:lnTo>
                  <a:pt x="15326" y="17746"/>
                </a:lnTo>
                <a:lnTo>
                  <a:pt x="20332" y="11227"/>
                </a:lnTo>
                <a:lnTo>
                  <a:pt x="27123" y="6654"/>
                </a:lnTo>
                <a:lnTo>
                  <a:pt x="33910" y="2086"/>
                </a:lnTo>
                <a:lnTo>
                  <a:pt x="42011" y="0"/>
                </a:lnTo>
                <a:lnTo>
                  <a:pt x="51423" y="403"/>
                </a:lnTo>
                <a:lnTo>
                  <a:pt x="51423" y="13107"/>
                </a:lnTo>
                <a:lnTo>
                  <a:pt x="45641" y="12840"/>
                </a:lnTo>
                <a:lnTo>
                  <a:pt x="40398" y="13612"/>
                </a:lnTo>
                <a:lnTo>
                  <a:pt x="35694" y="15427"/>
                </a:lnTo>
                <a:lnTo>
                  <a:pt x="30986" y="17242"/>
                </a:lnTo>
                <a:lnTo>
                  <a:pt x="26921" y="19832"/>
                </a:lnTo>
                <a:lnTo>
                  <a:pt x="23493" y="23191"/>
                </a:lnTo>
                <a:lnTo>
                  <a:pt x="20065" y="26553"/>
                </a:lnTo>
                <a:lnTo>
                  <a:pt x="17408" y="30551"/>
                </a:lnTo>
                <a:lnTo>
                  <a:pt x="15527" y="35189"/>
                </a:lnTo>
                <a:lnTo>
                  <a:pt x="13643" y="39828"/>
                </a:lnTo>
                <a:lnTo>
                  <a:pt x="12704" y="44904"/>
                </a:lnTo>
                <a:lnTo>
                  <a:pt x="12704" y="50415"/>
                </a:lnTo>
                <a:lnTo>
                  <a:pt x="12704" y="105872"/>
                </a:lnTo>
                <a:lnTo>
                  <a:pt x="0" y="105872"/>
                </a:lnTo>
                <a:lnTo>
                  <a:pt x="0" y="1814"/>
                </a:lnTo>
                <a:lnTo>
                  <a:pt x="11696" y="1814"/>
                </a:lnTo>
                <a:close/>
              </a:path>
            </a:pathLst>
          </a:custGeom>
          <a:ln w="15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2661523" y="-613867"/>
            <a:ext cx="85090" cy="110489"/>
          </a:xfrm>
          <a:custGeom>
            <a:avLst/>
            <a:gdLst/>
            <a:ahLst/>
            <a:cxnLst/>
            <a:rect l="l" t="t" r="r" b="b"/>
            <a:pathLst>
              <a:path w="85089" h="110490">
                <a:moveTo>
                  <a:pt x="65741" y="23291"/>
                </a:moveTo>
                <a:lnTo>
                  <a:pt x="44567" y="10688"/>
                </a:lnTo>
                <a:lnTo>
                  <a:pt x="40937" y="10688"/>
                </a:lnTo>
                <a:lnTo>
                  <a:pt x="38114" y="10688"/>
                </a:lnTo>
                <a:lnTo>
                  <a:pt x="35255" y="10990"/>
                </a:lnTo>
                <a:lnTo>
                  <a:pt x="32366" y="11595"/>
                </a:lnTo>
                <a:lnTo>
                  <a:pt x="29473" y="12200"/>
                </a:lnTo>
                <a:lnTo>
                  <a:pt x="26820" y="13208"/>
                </a:lnTo>
                <a:lnTo>
                  <a:pt x="24401" y="14620"/>
                </a:lnTo>
                <a:lnTo>
                  <a:pt x="21981" y="16032"/>
                </a:lnTo>
                <a:lnTo>
                  <a:pt x="20030" y="17881"/>
                </a:lnTo>
                <a:lnTo>
                  <a:pt x="18552" y="20166"/>
                </a:lnTo>
                <a:lnTo>
                  <a:pt x="17071" y="22454"/>
                </a:lnTo>
                <a:lnTo>
                  <a:pt x="16334" y="25277"/>
                </a:lnTo>
                <a:lnTo>
                  <a:pt x="16334" y="28635"/>
                </a:lnTo>
                <a:lnTo>
                  <a:pt x="16334" y="31459"/>
                </a:lnTo>
                <a:lnTo>
                  <a:pt x="17040" y="33848"/>
                </a:lnTo>
                <a:lnTo>
                  <a:pt x="18452" y="35794"/>
                </a:lnTo>
                <a:lnTo>
                  <a:pt x="19863" y="37745"/>
                </a:lnTo>
                <a:lnTo>
                  <a:pt x="21643" y="39393"/>
                </a:lnTo>
                <a:lnTo>
                  <a:pt x="23796" y="40735"/>
                </a:lnTo>
                <a:lnTo>
                  <a:pt x="25944" y="42081"/>
                </a:lnTo>
                <a:lnTo>
                  <a:pt x="28298" y="43190"/>
                </a:lnTo>
                <a:lnTo>
                  <a:pt x="30854" y="44063"/>
                </a:lnTo>
                <a:lnTo>
                  <a:pt x="33406" y="44939"/>
                </a:lnTo>
                <a:lnTo>
                  <a:pt x="35760" y="45645"/>
                </a:lnTo>
                <a:lnTo>
                  <a:pt x="37912" y="46180"/>
                </a:lnTo>
                <a:lnTo>
                  <a:pt x="54851" y="50012"/>
                </a:lnTo>
                <a:lnTo>
                  <a:pt x="58481" y="50551"/>
                </a:lnTo>
                <a:lnTo>
                  <a:pt x="62076" y="51524"/>
                </a:lnTo>
                <a:lnTo>
                  <a:pt x="84496" y="74281"/>
                </a:lnTo>
                <a:lnTo>
                  <a:pt x="84496" y="78849"/>
                </a:lnTo>
                <a:lnTo>
                  <a:pt x="84496" y="84496"/>
                </a:lnTo>
                <a:lnTo>
                  <a:pt x="70884" y="102948"/>
                </a:lnTo>
                <a:lnTo>
                  <a:pt x="66916" y="105437"/>
                </a:lnTo>
                <a:lnTo>
                  <a:pt x="62445" y="107214"/>
                </a:lnTo>
                <a:lnTo>
                  <a:pt x="57473" y="108292"/>
                </a:lnTo>
                <a:lnTo>
                  <a:pt x="52497" y="109366"/>
                </a:lnTo>
                <a:lnTo>
                  <a:pt x="47592" y="109905"/>
                </a:lnTo>
                <a:lnTo>
                  <a:pt x="42752" y="109905"/>
                </a:lnTo>
                <a:lnTo>
                  <a:pt x="4057" y="89942"/>
                </a:lnTo>
                <a:lnTo>
                  <a:pt x="0" y="73404"/>
                </a:lnTo>
                <a:lnTo>
                  <a:pt x="12704" y="73404"/>
                </a:lnTo>
                <a:lnTo>
                  <a:pt x="13239" y="82010"/>
                </a:lnTo>
                <a:lnTo>
                  <a:pt x="16365" y="88498"/>
                </a:lnTo>
                <a:lnTo>
                  <a:pt x="22081" y="92865"/>
                </a:lnTo>
                <a:lnTo>
                  <a:pt x="27794" y="97235"/>
                </a:lnTo>
                <a:lnTo>
                  <a:pt x="34887" y="99419"/>
                </a:lnTo>
                <a:lnTo>
                  <a:pt x="43357" y="99419"/>
                </a:lnTo>
                <a:lnTo>
                  <a:pt x="46448" y="99419"/>
                </a:lnTo>
                <a:lnTo>
                  <a:pt x="49639" y="99085"/>
                </a:lnTo>
                <a:lnTo>
                  <a:pt x="52936" y="98410"/>
                </a:lnTo>
                <a:lnTo>
                  <a:pt x="56228" y="97739"/>
                </a:lnTo>
                <a:lnTo>
                  <a:pt x="59288" y="96595"/>
                </a:lnTo>
                <a:lnTo>
                  <a:pt x="62111" y="94982"/>
                </a:lnTo>
                <a:lnTo>
                  <a:pt x="64934" y="93369"/>
                </a:lnTo>
                <a:lnTo>
                  <a:pt x="67254" y="91321"/>
                </a:lnTo>
                <a:lnTo>
                  <a:pt x="69069" y="88831"/>
                </a:lnTo>
                <a:lnTo>
                  <a:pt x="70884" y="86346"/>
                </a:lnTo>
                <a:lnTo>
                  <a:pt x="71791" y="83286"/>
                </a:lnTo>
                <a:lnTo>
                  <a:pt x="71791" y="79656"/>
                </a:lnTo>
                <a:lnTo>
                  <a:pt x="71791" y="76565"/>
                </a:lnTo>
                <a:lnTo>
                  <a:pt x="71151" y="73978"/>
                </a:lnTo>
                <a:lnTo>
                  <a:pt x="32669" y="57070"/>
                </a:lnTo>
                <a:lnTo>
                  <a:pt x="28500" y="55995"/>
                </a:lnTo>
                <a:lnTo>
                  <a:pt x="24668" y="54751"/>
                </a:lnTo>
                <a:lnTo>
                  <a:pt x="21174" y="53339"/>
                </a:lnTo>
                <a:lnTo>
                  <a:pt x="17676" y="51927"/>
                </a:lnTo>
                <a:lnTo>
                  <a:pt x="14620" y="50182"/>
                </a:lnTo>
                <a:lnTo>
                  <a:pt x="11998" y="48096"/>
                </a:lnTo>
                <a:lnTo>
                  <a:pt x="9377" y="46013"/>
                </a:lnTo>
                <a:lnTo>
                  <a:pt x="7325" y="43458"/>
                </a:lnTo>
                <a:lnTo>
                  <a:pt x="5848" y="40433"/>
                </a:lnTo>
                <a:lnTo>
                  <a:pt x="4366" y="37408"/>
                </a:lnTo>
                <a:lnTo>
                  <a:pt x="3629" y="33677"/>
                </a:lnTo>
                <a:lnTo>
                  <a:pt x="3629" y="29240"/>
                </a:lnTo>
                <a:lnTo>
                  <a:pt x="3629" y="23997"/>
                </a:lnTo>
                <a:lnTo>
                  <a:pt x="4804" y="19495"/>
                </a:lnTo>
                <a:lnTo>
                  <a:pt x="7158" y="15729"/>
                </a:lnTo>
                <a:lnTo>
                  <a:pt x="9509" y="11967"/>
                </a:lnTo>
                <a:lnTo>
                  <a:pt x="38179" y="0"/>
                </a:lnTo>
                <a:lnTo>
                  <a:pt x="42752" y="0"/>
                </a:lnTo>
                <a:lnTo>
                  <a:pt x="47995" y="0"/>
                </a:lnTo>
                <a:lnTo>
                  <a:pt x="69270" y="8268"/>
                </a:lnTo>
                <a:lnTo>
                  <a:pt x="72698" y="11091"/>
                </a:lnTo>
                <a:lnTo>
                  <a:pt x="80866" y="33475"/>
                </a:lnTo>
                <a:lnTo>
                  <a:pt x="68161" y="33475"/>
                </a:lnTo>
                <a:lnTo>
                  <a:pt x="68025" y="29578"/>
                </a:lnTo>
                <a:lnTo>
                  <a:pt x="67219" y="26184"/>
                </a:lnTo>
                <a:lnTo>
                  <a:pt x="65741" y="23291"/>
                </a:lnTo>
                <a:close/>
              </a:path>
            </a:pathLst>
          </a:custGeom>
          <a:ln w="15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2551418" y="-528161"/>
            <a:ext cx="17145" cy="21590"/>
          </a:xfrm>
          <a:custGeom>
            <a:avLst/>
            <a:gdLst/>
            <a:ahLst/>
            <a:cxnLst/>
            <a:rect l="l" t="t" r="r" b="b"/>
            <a:pathLst>
              <a:path w="17144" h="21590">
                <a:moveTo>
                  <a:pt x="0" y="0"/>
                </a:moveTo>
                <a:lnTo>
                  <a:pt x="16939" y="0"/>
                </a:lnTo>
                <a:lnTo>
                  <a:pt x="16939" y="21376"/>
                </a:lnTo>
                <a:lnTo>
                  <a:pt x="0" y="21376"/>
                </a:lnTo>
                <a:lnTo>
                  <a:pt x="0" y="0"/>
                </a:lnTo>
                <a:close/>
              </a:path>
            </a:pathLst>
          </a:custGeom>
          <a:ln w="15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2551418" y="-607616"/>
            <a:ext cx="17145" cy="21590"/>
          </a:xfrm>
          <a:custGeom>
            <a:avLst/>
            <a:gdLst/>
            <a:ahLst/>
            <a:cxnLst/>
            <a:rect l="l" t="t" r="r" b="b"/>
            <a:pathLst>
              <a:path w="17144" h="21590">
                <a:moveTo>
                  <a:pt x="0" y="0"/>
                </a:moveTo>
                <a:lnTo>
                  <a:pt x="16939" y="0"/>
                </a:lnTo>
                <a:lnTo>
                  <a:pt x="16939" y="21376"/>
                </a:lnTo>
                <a:lnTo>
                  <a:pt x="0" y="21376"/>
                </a:lnTo>
                <a:lnTo>
                  <a:pt x="0" y="0"/>
                </a:lnTo>
                <a:close/>
              </a:path>
            </a:pathLst>
          </a:custGeom>
          <a:ln w="15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-3087215" y="-440512"/>
            <a:ext cx="990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</a:pPr>
            <a:r>
              <a:rPr sz="1000" spc="-5" dirty="0">
                <a:solidFill>
                  <a:srgbClr val="FFFFFF"/>
                </a:solidFill>
                <a:latin typeface="HelveticaNeue-Light"/>
                <a:cs typeface="HelveticaNeue-Light"/>
              </a:rPr>
              <a:t>tit</a:t>
            </a:r>
            <a:endParaRPr sz="1000">
              <a:latin typeface="HelveticaNeue-Light"/>
              <a:cs typeface="HelveticaNeue-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-2919565" y="-440512"/>
            <a:ext cx="6159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</a:pPr>
            <a:r>
              <a:rPr sz="1000" spc="-5" dirty="0">
                <a:solidFill>
                  <a:srgbClr val="FFFFFF"/>
                </a:solidFill>
                <a:latin typeface="HelveticaNeue-Light"/>
                <a:cs typeface="HelveticaNeue-Light"/>
              </a:rPr>
              <a:t>ti</a:t>
            </a:r>
            <a:endParaRPr sz="1000">
              <a:latin typeface="HelveticaNeue-Light"/>
              <a:cs typeface="HelveticaNeue-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-3243423" y="-415890"/>
            <a:ext cx="617119" cy="108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67759" y="973424"/>
            <a:ext cx="10426073" cy="39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65"/>
              </a:lnSpc>
            </a:pP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Authors: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HelveticaNeue-Light"/>
                <a:cs typeface="HelveticaNeue-Light"/>
              </a:rPr>
              <a:t>S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.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Legrand,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HelveticaNeue-Light"/>
                <a:cs typeface="HelveticaNeue-Light"/>
              </a:rPr>
              <a:t>K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.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5" dirty="0" err="1">
                <a:solidFill>
                  <a:srgbClr val="FFFFFF"/>
                </a:solidFill>
                <a:latin typeface="HelveticaNeue-Light"/>
                <a:cs typeface="HelveticaNeue-Light"/>
              </a:rPr>
              <a:t>Knudtson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,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HelveticaNeue-Light"/>
                <a:cs typeface="HelveticaNeue-Light"/>
              </a:rPr>
              <a:t>K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.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5" dirty="0" err="1">
                <a:solidFill>
                  <a:srgbClr val="FFFFFF"/>
                </a:solidFill>
                <a:latin typeface="HelveticaNeue-Light"/>
                <a:cs typeface="HelveticaNeue-Light"/>
              </a:rPr>
              <a:t>Muessig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,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HelveticaNeue-Light"/>
                <a:cs typeface="HelveticaNeue-Light"/>
              </a:rPr>
              <a:t>M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.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Dixon,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HelveticaNeue-Light"/>
                <a:cs typeface="HelveticaNeue-Light"/>
              </a:rPr>
              <a:t>A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.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HelveticaNeue-Light"/>
                <a:cs typeface="HelveticaNeue-Light"/>
              </a:rPr>
              <a:t>Mc</a:t>
            </a:r>
            <a:r>
              <a:rPr lang="en-US" sz="1050" spc="10" dirty="0">
                <a:solidFill>
                  <a:srgbClr val="FFFFFF"/>
                </a:solidFill>
                <a:latin typeface="HelveticaNeue-Light"/>
                <a:cs typeface="HelveticaNeue-Light"/>
              </a:rPr>
              <a:t>G</a:t>
            </a:r>
            <a:r>
              <a:rPr sz="1050" spc="10" dirty="0">
                <a:solidFill>
                  <a:srgbClr val="FFFFFF"/>
                </a:solidFill>
                <a:latin typeface="HelveticaNeue-Light"/>
                <a:cs typeface="HelveticaNeue-Light"/>
              </a:rPr>
              <a:t>ee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,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J.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5" dirty="0" err="1">
                <a:solidFill>
                  <a:srgbClr val="FFFFFF"/>
                </a:solidFill>
                <a:latin typeface="HelveticaNeue-Light"/>
                <a:cs typeface="HelveticaNeue-Light"/>
              </a:rPr>
              <a:t>Dormitzer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,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HelveticaNeue-Light"/>
                <a:cs typeface="HelveticaNeue-Light"/>
              </a:rPr>
              <a:t>R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.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Jackson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lang="en-US" sz="1050" spc="10" dirty="0">
                <a:solidFill>
                  <a:srgbClr val="FFFFFF"/>
                </a:solidFill>
                <a:latin typeface="HelveticaNeue-Light"/>
                <a:cs typeface="HelveticaNeue-Light"/>
              </a:rPr>
              <a:t>E</a:t>
            </a:r>
            <a:r>
              <a:rPr lang="en-US"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. </a:t>
            </a:r>
            <a:r>
              <a:rPr sz="1050" spc="10" dirty="0">
                <a:solidFill>
                  <a:srgbClr val="FFFFFF"/>
                </a:solidFill>
                <a:latin typeface="HelveticaNeue-Light"/>
                <a:cs typeface="HelveticaNeue-Light"/>
              </a:rPr>
              <a:t>Adam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,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HelveticaNeue-Light"/>
                <a:cs typeface="HelveticaNeue-Light"/>
              </a:rPr>
              <a:t>L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.</a:t>
            </a:r>
            <a:r>
              <a:rPr sz="105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1050" spc="5" dirty="0" err="1">
                <a:solidFill>
                  <a:srgbClr val="FFFFFF"/>
                </a:solidFill>
                <a:latin typeface="HelveticaNeue-Light"/>
                <a:cs typeface="HelveticaNeue-Light"/>
              </a:rPr>
              <a:t>Hightow</a:t>
            </a:r>
            <a:r>
              <a:rPr sz="1050" spc="5" dirty="0">
                <a:solidFill>
                  <a:srgbClr val="FFFFFF"/>
                </a:solidFill>
                <a:latin typeface="HelveticaNeue-Light"/>
                <a:cs typeface="HelveticaNeue-Light"/>
              </a:rPr>
              <a:t>-</a:t>
            </a:r>
            <a:r>
              <a:rPr sz="1050" spc="-5" dirty="0">
                <a:solidFill>
                  <a:srgbClr val="FFFFFF"/>
                </a:solidFill>
                <a:latin typeface="HelveticaNeue-Light"/>
                <a:cs typeface="HelveticaNeue-Light"/>
              </a:rPr>
              <a:t>W</a:t>
            </a:r>
            <a:r>
              <a:rPr sz="1050" spc="10" dirty="0">
                <a:solidFill>
                  <a:srgbClr val="FFFFFF"/>
                </a:solidFill>
                <a:latin typeface="HelveticaNeue-Light"/>
                <a:cs typeface="HelveticaNeue-Light"/>
              </a:rPr>
              <a:t>eidman</a:t>
            </a:r>
            <a:endParaRPr sz="1050" dirty="0">
              <a:latin typeface="HelveticaNeue-Light"/>
              <a:cs typeface="HelveticaNeue-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3415" y="1791154"/>
            <a:ext cx="8869769" cy="1584545"/>
          </a:xfrm>
          <a:custGeom>
            <a:avLst/>
            <a:gdLst/>
            <a:ahLst/>
            <a:cxnLst/>
            <a:rect l="l" t="t" r="r" b="b"/>
            <a:pathLst>
              <a:path w="4886325" h="1341120">
                <a:moveTo>
                  <a:pt x="4676615" y="0"/>
                </a:moveTo>
                <a:lnTo>
                  <a:pt x="209417" y="0"/>
                </a:lnTo>
                <a:lnTo>
                  <a:pt x="161550" y="5555"/>
                </a:lnTo>
                <a:lnTo>
                  <a:pt x="117530" y="21369"/>
                </a:lnTo>
                <a:lnTo>
                  <a:pt x="78638" y="46157"/>
                </a:lnTo>
                <a:lnTo>
                  <a:pt x="46157" y="78638"/>
                </a:lnTo>
                <a:lnTo>
                  <a:pt x="21369" y="117530"/>
                </a:lnTo>
                <a:lnTo>
                  <a:pt x="5555" y="161550"/>
                </a:lnTo>
                <a:lnTo>
                  <a:pt x="0" y="209417"/>
                </a:lnTo>
                <a:lnTo>
                  <a:pt x="0" y="1131425"/>
                </a:lnTo>
                <a:lnTo>
                  <a:pt x="5555" y="1179292"/>
                </a:lnTo>
                <a:lnTo>
                  <a:pt x="21369" y="1223313"/>
                </a:lnTo>
                <a:lnTo>
                  <a:pt x="46157" y="1262204"/>
                </a:lnTo>
                <a:lnTo>
                  <a:pt x="78638" y="1294685"/>
                </a:lnTo>
                <a:lnTo>
                  <a:pt x="117530" y="1319474"/>
                </a:lnTo>
                <a:lnTo>
                  <a:pt x="161550" y="1335287"/>
                </a:lnTo>
                <a:lnTo>
                  <a:pt x="209417" y="1340843"/>
                </a:lnTo>
                <a:lnTo>
                  <a:pt x="4676615" y="1340843"/>
                </a:lnTo>
                <a:lnTo>
                  <a:pt x="4724482" y="1335287"/>
                </a:lnTo>
                <a:lnTo>
                  <a:pt x="4768502" y="1319474"/>
                </a:lnTo>
                <a:lnTo>
                  <a:pt x="4807394" y="1294685"/>
                </a:lnTo>
                <a:lnTo>
                  <a:pt x="4839875" y="1262204"/>
                </a:lnTo>
                <a:lnTo>
                  <a:pt x="4864663" y="1223313"/>
                </a:lnTo>
                <a:lnTo>
                  <a:pt x="4880476" y="1179292"/>
                </a:lnTo>
                <a:lnTo>
                  <a:pt x="4886032" y="1131425"/>
                </a:lnTo>
                <a:lnTo>
                  <a:pt x="4886032" y="209417"/>
                </a:lnTo>
                <a:lnTo>
                  <a:pt x="4880476" y="161550"/>
                </a:lnTo>
                <a:lnTo>
                  <a:pt x="4864663" y="117530"/>
                </a:lnTo>
                <a:lnTo>
                  <a:pt x="4839875" y="78638"/>
                </a:lnTo>
                <a:lnTo>
                  <a:pt x="4807394" y="46157"/>
                </a:lnTo>
                <a:lnTo>
                  <a:pt x="4768502" y="21369"/>
                </a:lnTo>
                <a:lnTo>
                  <a:pt x="4724482" y="5555"/>
                </a:lnTo>
                <a:lnTo>
                  <a:pt x="4676615" y="0"/>
                </a:lnTo>
                <a:close/>
              </a:path>
            </a:pathLst>
          </a:custGeom>
          <a:solidFill>
            <a:srgbClr val="2F2E2D"/>
          </a:solidFill>
        </p:spPr>
        <p:txBody>
          <a:bodyPr wrap="square" lIns="0" tIns="0" rIns="0" bIns="0" rtlCol="0"/>
          <a:lstStyle/>
          <a:p>
            <a:r>
              <a:rPr lang="en-US" dirty="0"/>
              <a:t>                                                         </a:t>
            </a:r>
          </a:p>
        </p:txBody>
      </p:sp>
      <p:sp>
        <p:nvSpPr>
          <p:cNvPr id="25" name="object 25"/>
          <p:cNvSpPr/>
          <p:nvPr/>
        </p:nvSpPr>
        <p:spPr>
          <a:xfrm>
            <a:off x="153415" y="1790296"/>
            <a:ext cx="557588" cy="1585403"/>
          </a:xfrm>
          <a:custGeom>
            <a:avLst/>
            <a:gdLst/>
            <a:ahLst/>
            <a:cxnLst/>
            <a:rect l="l" t="t" r="r" b="b"/>
            <a:pathLst>
              <a:path w="633094" h="1335405">
                <a:moveTo>
                  <a:pt x="632850" y="0"/>
                </a:moveTo>
                <a:lnTo>
                  <a:pt x="209417" y="0"/>
                </a:lnTo>
                <a:lnTo>
                  <a:pt x="161550" y="5555"/>
                </a:lnTo>
                <a:lnTo>
                  <a:pt x="117530" y="21368"/>
                </a:lnTo>
                <a:lnTo>
                  <a:pt x="78638" y="46156"/>
                </a:lnTo>
                <a:lnTo>
                  <a:pt x="46157" y="78636"/>
                </a:lnTo>
                <a:lnTo>
                  <a:pt x="21369" y="117528"/>
                </a:lnTo>
                <a:lnTo>
                  <a:pt x="5555" y="161549"/>
                </a:lnTo>
                <a:lnTo>
                  <a:pt x="0" y="209417"/>
                </a:lnTo>
                <a:lnTo>
                  <a:pt x="0" y="1125783"/>
                </a:lnTo>
                <a:lnTo>
                  <a:pt x="5555" y="1173649"/>
                </a:lnTo>
                <a:lnTo>
                  <a:pt x="21369" y="1217670"/>
                </a:lnTo>
                <a:lnTo>
                  <a:pt x="46157" y="1256562"/>
                </a:lnTo>
                <a:lnTo>
                  <a:pt x="78638" y="1289043"/>
                </a:lnTo>
                <a:lnTo>
                  <a:pt x="117530" y="1313831"/>
                </a:lnTo>
                <a:lnTo>
                  <a:pt x="161550" y="1329644"/>
                </a:lnTo>
                <a:lnTo>
                  <a:pt x="209417" y="1335200"/>
                </a:lnTo>
                <a:lnTo>
                  <a:pt x="632850" y="1335200"/>
                </a:lnTo>
                <a:lnTo>
                  <a:pt x="632850" y="0"/>
                </a:lnTo>
                <a:close/>
              </a:path>
            </a:pathLst>
          </a:custGeom>
          <a:solidFill>
            <a:srgbClr val="1E9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11155" y="1791154"/>
            <a:ext cx="8111876" cy="166968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spcBef>
                <a:spcPts val="500"/>
              </a:spcBef>
            </a:pPr>
            <a:r>
              <a:rPr sz="1300" b="1" spc="-45" dirty="0">
                <a:solidFill>
                  <a:srgbClr val="269ABB"/>
                </a:solidFill>
                <a:latin typeface="Arial"/>
                <a:cs typeface="Arial"/>
              </a:rPr>
              <a:t>Background</a:t>
            </a:r>
            <a:r>
              <a:rPr lang="en-US" sz="1300" b="1" spc="-45" dirty="0">
                <a:solidFill>
                  <a:srgbClr val="269ABB"/>
                </a:solidFill>
                <a:latin typeface="Arial"/>
                <a:cs typeface="Arial"/>
              </a:rPr>
              <a:t> &amp; Methods</a:t>
            </a:r>
          </a:p>
          <a:p>
            <a:pPr marL="12700">
              <a:spcBef>
                <a:spcPts val="500"/>
              </a:spcBef>
            </a:pPr>
            <a:endParaRPr sz="200" dirty="0">
              <a:latin typeface="Arial"/>
              <a:cs typeface="Arial"/>
            </a:endParaRPr>
          </a:p>
          <a:p>
            <a:pPr marL="117475" marR="5080" indent="-10160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sz="1100" spc="-35" dirty="0">
                <a:solidFill>
                  <a:srgbClr val="FFFFFF"/>
                </a:solidFill>
                <a:latin typeface="Helvetica"/>
                <a:cs typeface="Helvetica"/>
              </a:rPr>
              <a:t>To </a:t>
            </a:r>
            <a:r>
              <a:rPr sz="1100" dirty="0">
                <a:solidFill>
                  <a:srgbClr val="FFFFFF"/>
                </a:solidFill>
                <a:latin typeface="Helvetica"/>
                <a:cs typeface="Helvetica"/>
              </a:rPr>
              <a:t>date, efficacious interventions to promote and sustain </a:t>
            </a:r>
            <a:r>
              <a:rPr sz="1100" dirty="0" err="1">
                <a:solidFill>
                  <a:srgbClr val="FFFFFF"/>
                </a:solidFill>
                <a:latin typeface="Helvetica"/>
                <a:cs typeface="Helvetica"/>
              </a:rPr>
              <a:t>PrEP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100" dirty="0">
                <a:solidFill>
                  <a:srgbClr val="FFFFFF"/>
                </a:solidFill>
                <a:latin typeface="Helvetica"/>
                <a:cs typeface="Helvetica"/>
              </a:rPr>
              <a:t>adherence among youth are limited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; s</a:t>
            </a:r>
            <a:r>
              <a:rPr sz="1100" dirty="0">
                <a:solidFill>
                  <a:srgbClr val="FFFFFF"/>
                </a:solidFill>
                <a:latin typeface="Helvetica"/>
                <a:cs typeface="Helvetica"/>
              </a:rPr>
              <a:t>martphone apps provide a platform to address adherence barriers </a:t>
            </a:r>
            <a:endParaRPr lang="en-US" sz="11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117475" marR="5080" indent="-10160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P3, is </a:t>
            </a:r>
            <a:r>
              <a:rPr sz="1100" dirty="0">
                <a:solidFill>
                  <a:srgbClr val="FFFFFF"/>
                </a:solidFill>
                <a:latin typeface="Helvetica"/>
                <a:cs typeface="Helvetica"/>
              </a:rPr>
              <a:t>a 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theory-based </a:t>
            </a:r>
            <a:r>
              <a:rPr lang="en-US" sz="1100" dirty="0" err="1">
                <a:solidFill>
                  <a:srgbClr val="FFFFFF"/>
                </a:solidFill>
                <a:latin typeface="Helvetica"/>
                <a:cs typeface="Helvetica"/>
              </a:rPr>
              <a:t>PrEP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100" dirty="0">
                <a:solidFill>
                  <a:srgbClr val="FFFFFF"/>
                </a:solidFill>
                <a:latin typeface="Helvetica"/>
                <a:cs typeface="Helvetica"/>
              </a:rPr>
              <a:t>adherence app for YMSM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100" dirty="0">
                <a:solidFill>
                  <a:srgbClr val="FFFFFF"/>
                </a:solidFill>
                <a:latin typeface="Helvetica"/>
                <a:cs typeface="Helvetica"/>
              </a:rPr>
              <a:t>and YTWSM that includes 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delivery of in-app </a:t>
            </a:r>
            <a:r>
              <a:rPr sz="1100" dirty="0">
                <a:solidFill>
                  <a:srgbClr val="FFFFFF"/>
                </a:solidFill>
                <a:latin typeface="Helvetica"/>
                <a:cs typeface="Helvetica"/>
              </a:rPr>
              <a:t>adherence counseling </a:t>
            </a:r>
            <a:endParaRPr lang="en-US" sz="11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117475" marR="5080" indent="-10160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spc="-40" dirty="0">
                <a:solidFill>
                  <a:srgbClr val="FFFFFF"/>
                </a:solidFill>
                <a:latin typeface="Helvetica"/>
                <a:cs typeface="Helvetica"/>
              </a:rPr>
              <a:t>To </a:t>
            </a:r>
            <a:r>
              <a:rPr lang="en-US" sz="1100" spc="-5" dirty="0">
                <a:solidFill>
                  <a:srgbClr val="FFFFFF"/>
                </a:solidFill>
                <a:latin typeface="Helvetica"/>
                <a:cs typeface="Helvetica"/>
              </a:rPr>
              <a:t>refine and test 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P3 </a:t>
            </a:r>
            <a:r>
              <a:rPr lang="en-US" sz="1100" spc="-5" dirty="0">
                <a:solidFill>
                  <a:srgbClr val="FFFFFF"/>
                </a:solidFill>
                <a:latin typeface="Helvetica"/>
                <a:cs typeface="Helvetica"/>
              </a:rPr>
              <a:t>we 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solicited feedback from Youth </a:t>
            </a:r>
            <a:r>
              <a:rPr lang="en-US" sz="1100" spc="-5" dirty="0">
                <a:solidFill>
                  <a:srgbClr val="FFFFFF"/>
                </a:solidFill>
                <a:latin typeface="Helvetica"/>
                <a:cs typeface="Helvetica"/>
              </a:rPr>
              <a:t>Advisory Board </a:t>
            </a:r>
            <a:r>
              <a:rPr lang="en-US" sz="1100" spc="-10" dirty="0">
                <a:solidFill>
                  <a:srgbClr val="FFFFFF"/>
                </a:solidFill>
                <a:latin typeface="Helvetica"/>
                <a:cs typeface="Helvetica"/>
              </a:rPr>
              <a:t>(YAB) </a:t>
            </a:r>
            <a:r>
              <a:rPr lang="en-US" sz="1100" spc="-5" dirty="0">
                <a:solidFill>
                  <a:srgbClr val="FFFFFF"/>
                </a:solidFill>
                <a:latin typeface="Helvetica"/>
                <a:cs typeface="Helvetica"/>
              </a:rPr>
              <a:t>members and conducted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1100" spc="-5" dirty="0">
                <a:solidFill>
                  <a:srgbClr val="FFFFFF"/>
                </a:solidFill>
                <a:latin typeface="Helvetica"/>
                <a:cs typeface="Helvetica"/>
              </a:rPr>
              <a:t>usability 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testing </a:t>
            </a:r>
            <a:r>
              <a:rPr lang="en-US" sz="1100" spc="-5" dirty="0">
                <a:solidFill>
                  <a:srgbClr val="FFFFFF"/>
                </a:solidFill>
                <a:latin typeface="Helvetica"/>
                <a:cs typeface="Helvetica"/>
              </a:rPr>
              <a:t>at 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Adolescent </a:t>
            </a:r>
            <a:r>
              <a:rPr lang="en-US" sz="1100" spc="-10" dirty="0">
                <a:solidFill>
                  <a:srgbClr val="FFFFFF"/>
                </a:solidFill>
                <a:latin typeface="Helvetica"/>
                <a:cs typeface="Helvetica"/>
              </a:rPr>
              <a:t>Trials </a:t>
            </a:r>
            <a:r>
              <a:rPr lang="en-US" sz="1100" spc="-5" dirty="0">
                <a:solidFill>
                  <a:srgbClr val="FFFFFF"/>
                </a:solidFill>
                <a:latin typeface="Helvetica"/>
                <a:cs typeface="Helvetica"/>
              </a:rPr>
              <a:t>Network 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for </a:t>
            </a:r>
            <a:r>
              <a:rPr lang="en-US" sz="1100" spc="-5" dirty="0">
                <a:solidFill>
                  <a:srgbClr val="FFFFFF"/>
                </a:solidFill>
                <a:latin typeface="Helvetica"/>
                <a:cs typeface="Helvetica"/>
              </a:rPr>
              <a:t>HIV 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Interventions </a:t>
            </a:r>
            <a:r>
              <a:rPr lang="en-US" sz="1100" spc="-10" dirty="0">
                <a:solidFill>
                  <a:srgbClr val="FFFFFF"/>
                </a:solidFill>
                <a:latin typeface="Helvetica"/>
                <a:cs typeface="Helvetica"/>
              </a:rPr>
              <a:t>(ATN) 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sites </a:t>
            </a:r>
            <a:r>
              <a:rPr lang="en-US" sz="1100" spc="-5" dirty="0">
                <a:solidFill>
                  <a:srgbClr val="FFFFFF"/>
                </a:solidFill>
                <a:latin typeface="Helvetica"/>
                <a:cs typeface="Helvetica"/>
              </a:rPr>
              <a:t>associated with 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the </a:t>
            </a:r>
            <a:r>
              <a:rPr lang="en-US" sz="1100" spc="-5" dirty="0">
                <a:solidFill>
                  <a:srgbClr val="FFFFFF"/>
                </a:solidFill>
                <a:latin typeface="Helvetica"/>
                <a:cs typeface="Helvetica"/>
              </a:rPr>
              <a:t>UNC/Emory Center 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for Innovative </a:t>
            </a:r>
            <a:r>
              <a:rPr lang="en-US" sz="1100" spc="-15" dirty="0">
                <a:solidFill>
                  <a:srgbClr val="FFFFFF"/>
                </a:solidFill>
                <a:latin typeface="Helvetica"/>
                <a:cs typeface="Helvetica"/>
              </a:rPr>
              <a:t>Technology (</a:t>
            </a:r>
            <a:r>
              <a:rPr lang="en-US" sz="1100" spc="-15" dirty="0" err="1">
                <a:solidFill>
                  <a:srgbClr val="FFFFFF"/>
                </a:solidFill>
                <a:latin typeface="Helvetica"/>
                <a:cs typeface="Helvetica"/>
              </a:rPr>
              <a:t>iTech</a:t>
            </a:r>
            <a:r>
              <a:rPr lang="en-US" sz="1100" spc="-15" dirty="0">
                <a:solidFill>
                  <a:srgbClr val="FFFFFF"/>
                </a:solidFill>
                <a:latin typeface="Helvetica"/>
                <a:cs typeface="Helvetica"/>
              </a:rPr>
              <a:t>) 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Across the </a:t>
            </a:r>
            <a:r>
              <a:rPr lang="en-US" sz="1100" spc="-5" dirty="0">
                <a:solidFill>
                  <a:srgbClr val="FFFFFF"/>
                </a:solidFill>
                <a:latin typeface="Helvetica"/>
                <a:cs typeface="Helvetica"/>
              </a:rPr>
              <a:t>Care</a:t>
            </a:r>
            <a:r>
              <a:rPr lang="en-US" sz="110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1100" spc="-5" dirty="0">
                <a:solidFill>
                  <a:srgbClr val="FFFFFF"/>
                </a:solidFill>
                <a:latin typeface="Helvetica"/>
                <a:cs typeface="Helvetica"/>
              </a:rPr>
              <a:t>Continuum.</a:t>
            </a:r>
            <a:endParaRPr lang="en-US" sz="1100" dirty="0">
              <a:latin typeface="Helvetica"/>
              <a:cs typeface="Helvetica"/>
            </a:endParaRPr>
          </a:p>
          <a:p>
            <a:pPr marL="117475" marR="5080" indent="-10160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sz="1000" dirty="0">
              <a:latin typeface="Helvetica"/>
              <a:cs typeface="Helvetic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1346" y="3882924"/>
            <a:ext cx="2205182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100" b="1" spc="30" dirty="0">
                <a:solidFill>
                  <a:srgbClr val="269ABB"/>
                </a:solidFill>
                <a:latin typeface="Arial"/>
                <a:cs typeface="Arial"/>
              </a:rPr>
              <a:t>P3</a:t>
            </a:r>
            <a:r>
              <a:rPr sz="1100" b="1" spc="-110" dirty="0">
                <a:solidFill>
                  <a:srgbClr val="269ABB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269ABB"/>
                </a:solidFill>
                <a:latin typeface="Arial"/>
                <a:cs typeface="Arial"/>
              </a:rPr>
              <a:t>Core</a:t>
            </a:r>
            <a:r>
              <a:rPr sz="1100" b="1" spc="-110" dirty="0">
                <a:solidFill>
                  <a:srgbClr val="269ABB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269ABB"/>
                </a:solidFill>
                <a:latin typeface="Arial"/>
                <a:cs typeface="Arial"/>
              </a:rPr>
              <a:t>Components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-4929728" y="6902339"/>
            <a:ext cx="2544445" cy="1147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650" dirty="0">
                <a:solidFill>
                  <a:srgbClr val="FFFFFF"/>
                </a:solidFill>
                <a:latin typeface="Helvetica"/>
                <a:cs typeface="Helvetica"/>
              </a:rPr>
              <a:t>story of </a:t>
            </a:r>
            <a:r>
              <a:rPr sz="650" spc="5" dirty="0">
                <a:solidFill>
                  <a:srgbClr val="FFFFFF"/>
                </a:solidFill>
                <a:latin typeface="Helvetica"/>
                <a:cs typeface="Helvetica"/>
              </a:rPr>
              <a:t>a </a:t>
            </a:r>
            <a:r>
              <a:rPr sz="650" dirty="0">
                <a:solidFill>
                  <a:srgbClr val="FFFFFF"/>
                </a:solidFill>
                <a:latin typeface="Helvetica"/>
                <a:cs typeface="Helvetica"/>
              </a:rPr>
              <a:t>group of queer friends navigating </a:t>
            </a:r>
            <a:r>
              <a:rPr sz="650" spc="5" dirty="0">
                <a:solidFill>
                  <a:srgbClr val="FFFFFF"/>
                </a:solidFill>
                <a:latin typeface="Helvetica"/>
                <a:cs typeface="Helvetica"/>
              </a:rPr>
              <a:t>coming </a:t>
            </a:r>
            <a:r>
              <a:rPr sz="650" dirty="0">
                <a:solidFill>
                  <a:srgbClr val="FFFFFF"/>
                </a:solidFill>
                <a:latin typeface="Helvetica"/>
                <a:cs typeface="Helvetica"/>
              </a:rPr>
              <a:t>out, sex,</a:t>
            </a:r>
            <a:r>
              <a:rPr sz="650" spc="2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650" spc="-5" dirty="0">
                <a:solidFill>
                  <a:srgbClr val="FFFFFF"/>
                </a:solidFill>
                <a:latin typeface="Helvetica"/>
                <a:cs typeface="Helvetica"/>
              </a:rPr>
              <a:t>family,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-4929728" y="6973672"/>
            <a:ext cx="2583815" cy="19875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72000"/>
              </a:lnSpc>
              <a:spcBef>
                <a:spcPts val="335"/>
              </a:spcBef>
            </a:pPr>
            <a:r>
              <a:rPr sz="650" dirty="0">
                <a:solidFill>
                  <a:srgbClr val="FFFFFF"/>
                </a:solidFill>
                <a:latin typeface="Helvetica"/>
                <a:cs typeface="Helvetica"/>
              </a:rPr>
              <a:t>relationships and drama </a:t>
            </a:r>
            <a:r>
              <a:rPr sz="650" spc="5" dirty="0">
                <a:solidFill>
                  <a:srgbClr val="FFFFFF"/>
                </a:solidFill>
                <a:latin typeface="Helvetica"/>
                <a:cs typeface="Helvetica"/>
              </a:rPr>
              <a:t>– </a:t>
            </a:r>
            <a:r>
              <a:rPr sz="650" dirty="0">
                <a:solidFill>
                  <a:srgbClr val="FFFFFF"/>
                </a:solidFill>
                <a:latin typeface="Helvetica"/>
                <a:cs typeface="Helvetica"/>
              </a:rPr>
              <a:t>all while learning how to love themselves,  flaws and all.</a:t>
            </a:r>
            <a:endParaRPr sz="650">
              <a:latin typeface="Helvetica"/>
              <a:cs typeface="Helvetica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xmlns="" id="{A9B992AB-DA6C-334A-9742-E92E62113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683" y="3932027"/>
            <a:ext cx="1309494" cy="2297878"/>
          </a:xfrm>
          <a:prstGeom prst="rect">
            <a:avLst/>
          </a:prstGeom>
          <a:ln w="22225">
            <a:solidFill>
              <a:srgbClr val="269ABB"/>
            </a:solidFill>
          </a:ln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xmlns="" id="{5E5ACDFE-96E9-0648-80AC-3199F8EB9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631" y="3943444"/>
            <a:ext cx="1289113" cy="2297878"/>
          </a:xfrm>
          <a:prstGeom prst="rect">
            <a:avLst/>
          </a:prstGeom>
          <a:ln w="22225">
            <a:solidFill>
              <a:srgbClr val="269ABB"/>
            </a:solidFill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xmlns="" id="{284710ED-BC8B-B84C-9971-5C8DBE323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3954861"/>
            <a:ext cx="1278829" cy="2275044"/>
          </a:xfrm>
          <a:prstGeom prst="rect">
            <a:avLst/>
          </a:prstGeom>
          <a:ln w="22225">
            <a:solidFill>
              <a:srgbClr val="269ABB"/>
            </a:solidFill>
          </a:ln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xmlns="" id="{570BE6E2-3E98-B34A-B241-CD324D61F1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4023" y="3954861"/>
            <a:ext cx="1292923" cy="2301687"/>
          </a:xfrm>
          <a:prstGeom prst="rect">
            <a:avLst/>
          </a:prstGeom>
          <a:ln w="22225">
            <a:solidFill>
              <a:srgbClr val="269ABB"/>
            </a:solidFill>
          </a:ln>
          <a:effectLst>
            <a:softEdge rad="0"/>
          </a:effec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702538A2-F8AA-F643-BCA7-CA62B45722A9}"/>
              </a:ext>
            </a:extLst>
          </p:cNvPr>
          <p:cNvSpPr/>
          <p:nvPr/>
        </p:nvSpPr>
        <p:spPr>
          <a:xfrm>
            <a:off x="253846" y="4161298"/>
            <a:ext cx="2217710" cy="1704000"/>
          </a:xfrm>
          <a:prstGeom prst="rect">
            <a:avLst/>
          </a:prstGeom>
          <a:solidFill>
            <a:srgbClr val="1E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2" name="object 55">
            <a:extLst>
              <a:ext uri="{FF2B5EF4-FFF2-40B4-BE49-F238E27FC236}">
                <a16:creationId xmlns:a16="http://schemas.microsoft.com/office/drawing/2014/main" xmlns="" id="{20A0A8C2-BE7F-7942-8151-B7CFC1880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00024"/>
              </p:ext>
            </p:extLst>
          </p:nvPr>
        </p:nvGraphicFramePr>
        <p:xfrm>
          <a:off x="338743" y="4246441"/>
          <a:ext cx="2047915" cy="1545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506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sz="900" b="0" spc="0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Profile</a:t>
                      </a:r>
                      <a:r>
                        <a:rPr sz="900" b="0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900" b="0" spc="5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Page</a:t>
                      </a:r>
                      <a:endParaRPr sz="900" b="0" dirty="0">
                        <a:solidFill>
                          <a:schemeClr val="bg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0" marR="0" marT="19050" marB="0" anchor="ctr"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23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368">
                <a:tc>
                  <a:txBody>
                    <a:bodyPr/>
                    <a:lstStyle/>
                    <a:p>
                      <a:pPr marL="2984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Medication Tracker </a:t>
                      </a:r>
                      <a:r>
                        <a:rPr lang="en-US" sz="900" b="0" spc="0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and </a:t>
                      </a:r>
                      <a:r>
                        <a:rPr lang="en-US" sz="900" b="0" spc="5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Adherence</a:t>
                      </a:r>
                      <a:r>
                        <a:rPr lang="en-US" sz="900" b="0" spc="-45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900" b="0" spc="0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Support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0" marR="0" marT="1397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646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984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Daily Discussion</a:t>
                      </a:r>
                    </a:p>
                  </a:txBody>
                  <a:tcPr marL="0" marR="0" marT="27940" marB="0" anchor="ctr"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23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034" marR="9588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spc="0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Brain</a:t>
                      </a: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900" b="0" spc="0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Builders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0" marR="0" marT="18415" marB="0" anchor="ctr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6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034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Character-Based Narratives</a:t>
                      </a:r>
                    </a:p>
                  </a:txBody>
                  <a:tcPr marL="0" marR="0" marT="10795" marB="0" anchor="ctr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23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7305" marR="69215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Gamification, Behavioral Economics</a:t>
                      </a:r>
                    </a:p>
                  </a:txBody>
                  <a:tcPr marL="0" marR="0" marT="22225" marB="0" anchor="ctr"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4646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>
            <a:extLst>
              <a:ext uri="{FF2B5EF4-FFF2-40B4-BE49-F238E27FC236}">
                <a16:creationId xmlns:a16="http://schemas.microsoft.com/office/drawing/2014/main" xmlns="" id="{A1F0BE47-697B-2749-B763-1CB5C0783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25" y="2820893"/>
            <a:ext cx="6229044" cy="3376982"/>
          </a:xfrm>
          <a:prstGeom prst="rect">
            <a:avLst/>
          </a:prstGeom>
          <a:ln w="28575">
            <a:solidFill>
              <a:srgbClr val="269ABB"/>
            </a:solidFill>
          </a:ln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32C3D965-69AA-D84E-A245-017BA9A39D7D}"/>
              </a:ext>
            </a:extLst>
          </p:cNvPr>
          <p:cNvGrpSpPr/>
          <p:nvPr/>
        </p:nvGrpSpPr>
        <p:grpSpPr>
          <a:xfrm>
            <a:off x="292671" y="226528"/>
            <a:ext cx="684175" cy="669634"/>
            <a:chOff x="-4796766" y="-1228605"/>
            <a:chExt cx="939800" cy="939800"/>
          </a:xfrm>
        </p:grpSpPr>
        <p:sp>
          <p:nvSpPr>
            <p:cNvPr id="142" name="object 3">
              <a:extLst>
                <a:ext uri="{FF2B5EF4-FFF2-40B4-BE49-F238E27FC236}">
                  <a16:creationId xmlns:a16="http://schemas.microsoft.com/office/drawing/2014/main" xmlns="" id="{4EBC273D-D1CF-0549-B246-CE58ED8EA2CA}"/>
                </a:ext>
              </a:extLst>
            </p:cNvPr>
            <p:cNvSpPr/>
            <p:nvPr/>
          </p:nvSpPr>
          <p:spPr>
            <a:xfrm>
              <a:off x="-4796766" y="-1228605"/>
              <a:ext cx="939800" cy="939800"/>
            </a:xfrm>
            <a:custGeom>
              <a:avLst/>
              <a:gdLst/>
              <a:ahLst/>
              <a:cxnLst/>
              <a:rect l="l" t="t" r="r" b="b"/>
              <a:pathLst>
                <a:path w="939800" h="939800">
                  <a:moveTo>
                    <a:pt x="469867" y="0"/>
                  </a:moveTo>
                  <a:lnTo>
                    <a:pt x="421826" y="2425"/>
                  </a:lnTo>
                  <a:lnTo>
                    <a:pt x="375173" y="9545"/>
                  </a:lnTo>
                  <a:lnTo>
                    <a:pt x="330143" y="21124"/>
                  </a:lnTo>
                  <a:lnTo>
                    <a:pt x="286974" y="36924"/>
                  </a:lnTo>
                  <a:lnTo>
                    <a:pt x="245901" y="56709"/>
                  </a:lnTo>
                  <a:lnTo>
                    <a:pt x="207160" y="80245"/>
                  </a:lnTo>
                  <a:lnTo>
                    <a:pt x="170988" y="107293"/>
                  </a:lnTo>
                  <a:lnTo>
                    <a:pt x="137621" y="137619"/>
                  </a:lnTo>
                  <a:lnTo>
                    <a:pt x="107295" y="170986"/>
                  </a:lnTo>
                  <a:lnTo>
                    <a:pt x="80246" y="207158"/>
                  </a:lnTo>
                  <a:lnTo>
                    <a:pt x="56710" y="245899"/>
                  </a:lnTo>
                  <a:lnTo>
                    <a:pt x="36924" y="286972"/>
                  </a:lnTo>
                  <a:lnTo>
                    <a:pt x="21124" y="330142"/>
                  </a:lnTo>
                  <a:lnTo>
                    <a:pt x="9546" y="375171"/>
                  </a:lnTo>
                  <a:lnTo>
                    <a:pt x="2425" y="421825"/>
                  </a:lnTo>
                  <a:lnTo>
                    <a:pt x="0" y="469867"/>
                  </a:lnTo>
                  <a:lnTo>
                    <a:pt x="2425" y="517909"/>
                  </a:lnTo>
                  <a:lnTo>
                    <a:pt x="9546" y="564563"/>
                  </a:lnTo>
                  <a:lnTo>
                    <a:pt x="21124" y="609592"/>
                  </a:lnTo>
                  <a:lnTo>
                    <a:pt x="36924" y="652762"/>
                  </a:lnTo>
                  <a:lnTo>
                    <a:pt x="56710" y="693836"/>
                  </a:lnTo>
                  <a:lnTo>
                    <a:pt x="80246" y="732577"/>
                  </a:lnTo>
                  <a:lnTo>
                    <a:pt x="107295" y="768749"/>
                  </a:lnTo>
                  <a:lnTo>
                    <a:pt x="137621" y="802116"/>
                  </a:lnTo>
                  <a:lnTo>
                    <a:pt x="170988" y="832443"/>
                  </a:lnTo>
                  <a:lnTo>
                    <a:pt x="207160" y="859492"/>
                  </a:lnTo>
                  <a:lnTo>
                    <a:pt x="245901" y="883027"/>
                  </a:lnTo>
                  <a:lnTo>
                    <a:pt x="286974" y="902813"/>
                  </a:lnTo>
                  <a:lnTo>
                    <a:pt x="330143" y="918614"/>
                  </a:lnTo>
                  <a:lnTo>
                    <a:pt x="375173" y="930192"/>
                  </a:lnTo>
                  <a:lnTo>
                    <a:pt x="421826" y="937312"/>
                  </a:lnTo>
                  <a:lnTo>
                    <a:pt x="469867" y="939738"/>
                  </a:lnTo>
                  <a:lnTo>
                    <a:pt x="517909" y="937312"/>
                  </a:lnTo>
                  <a:lnTo>
                    <a:pt x="564563" y="930192"/>
                  </a:lnTo>
                  <a:lnTo>
                    <a:pt x="609592" y="918614"/>
                  </a:lnTo>
                  <a:lnTo>
                    <a:pt x="652762" y="902813"/>
                  </a:lnTo>
                  <a:lnTo>
                    <a:pt x="693836" y="883027"/>
                  </a:lnTo>
                  <a:lnTo>
                    <a:pt x="732577" y="859492"/>
                  </a:lnTo>
                  <a:lnTo>
                    <a:pt x="768749" y="832443"/>
                  </a:lnTo>
                  <a:lnTo>
                    <a:pt x="802116" y="802116"/>
                  </a:lnTo>
                  <a:lnTo>
                    <a:pt x="832443" y="768749"/>
                  </a:lnTo>
                  <a:lnTo>
                    <a:pt x="859492" y="732577"/>
                  </a:lnTo>
                  <a:lnTo>
                    <a:pt x="883027" y="693836"/>
                  </a:lnTo>
                  <a:lnTo>
                    <a:pt x="902813" y="652762"/>
                  </a:lnTo>
                  <a:lnTo>
                    <a:pt x="918614" y="609592"/>
                  </a:lnTo>
                  <a:lnTo>
                    <a:pt x="930192" y="564563"/>
                  </a:lnTo>
                  <a:lnTo>
                    <a:pt x="937312" y="517909"/>
                  </a:lnTo>
                  <a:lnTo>
                    <a:pt x="939738" y="469867"/>
                  </a:lnTo>
                  <a:lnTo>
                    <a:pt x="937312" y="421825"/>
                  </a:lnTo>
                  <a:lnTo>
                    <a:pt x="930192" y="375171"/>
                  </a:lnTo>
                  <a:lnTo>
                    <a:pt x="918614" y="330142"/>
                  </a:lnTo>
                  <a:lnTo>
                    <a:pt x="902813" y="286972"/>
                  </a:lnTo>
                  <a:lnTo>
                    <a:pt x="883027" y="245899"/>
                  </a:lnTo>
                  <a:lnTo>
                    <a:pt x="859492" y="207158"/>
                  </a:lnTo>
                  <a:lnTo>
                    <a:pt x="832443" y="170986"/>
                  </a:lnTo>
                  <a:lnTo>
                    <a:pt x="802116" y="137619"/>
                  </a:lnTo>
                  <a:lnTo>
                    <a:pt x="768749" y="107293"/>
                  </a:lnTo>
                  <a:lnTo>
                    <a:pt x="732577" y="80245"/>
                  </a:lnTo>
                  <a:lnTo>
                    <a:pt x="693836" y="56709"/>
                  </a:lnTo>
                  <a:lnTo>
                    <a:pt x="652762" y="36924"/>
                  </a:lnTo>
                  <a:lnTo>
                    <a:pt x="609592" y="21124"/>
                  </a:lnTo>
                  <a:lnTo>
                    <a:pt x="564563" y="9545"/>
                  </a:lnTo>
                  <a:lnTo>
                    <a:pt x="517909" y="2425"/>
                  </a:lnTo>
                  <a:lnTo>
                    <a:pt x="469867" y="0"/>
                  </a:lnTo>
                  <a:close/>
                </a:path>
              </a:pathLst>
            </a:custGeom>
            <a:solidFill>
              <a:srgbClr val="27A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4">
              <a:extLst>
                <a:ext uri="{FF2B5EF4-FFF2-40B4-BE49-F238E27FC236}">
                  <a16:creationId xmlns:a16="http://schemas.microsoft.com/office/drawing/2014/main" xmlns="" id="{6B2D5A59-1EC7-DF40-8A76-E801A6C08F06}"/>
                </a:ext>
              </a:extLst>
            </p:cNvPr>
            <p:cNvSpPr/>
            <p:nvPr/>
          </p:nvSpPr>
          <p:spPr>
            <a:xfrm>
              <a:off x="-4567073" y="-1093671"/>
              <a:ext cx="381635" cy="626745"/>
            </a:xfrm>
            <a:custGeom>
              <a:avLst/>
              <a:gdLst/>
              <a:ahLst/>
              <a:cxnLst/>
              <a:rect l="l" t="t" r="r" b="b"/>
              <a:pathLst>
                <a:path w="381634" h="626744">
                  <a:moveTo>
                    <a:pt x="374670" y="201987"/>
                  </a:moveTo>
                  <a:lnTo>
                    <a:pt x="224270" y="201987"/>
                  </a:lnTo>
                  <a:lnTo>
                    <a:pt x="223037" y="324539"/>
                  </a:lnTo>
                  <a:lnTo>
                    <a:pt x="15085" y="364720"/>
                  </a:lnTo>
                  <a:lnTo>
                    <a:pt x="0" y="626395"/>
                  </a:lnTo>
                  <a:lnTo>
                    <a:pt x="262446" y="612783"/>
                  </a:lnTo>
                  <a:lnTo>
                    <a:pt x="262446" y="496626"/>
                  </a:lnTo>
                  <a:lnTo>
                    <a:pt x="364223" y="445815"/>
                  </a:lnTo>
                  <a:lnTo>
                    <a:pt x="374670" y="201987"/>
                  </a:lnTo>
                  <a:close/>
                </a:path>
                <a:path w="381634" h="626744">
                  <a:moveTo>
                    <a:pt x="308134" y="0"/>
                  </a:moveTo>
                  <a:lnTo>
                    <a:pt x="20616" y="157776"/>
                  </a:lnTo>
                  <a:lnTo>
                    <a:pt x="16691" y="283431"/>
                  </a:lnTo>
                  <a:lnTo>
                    <a:pt x="224270" y="201987"/>
                  </a:lnTo>
                  <a:lnTo>
                    <a:pt x="374670" y="201987"/>
                  </a:lnTo>
                  <a:lnTo>
                    <a:pt x="381155" y="50620"/>
                  </a:lnTo>
                  <a:lnTo>
                    <a:pt x="308134" y="0"/>
                  </a:lnTo>
                  <a:close/>
                </a:path>
              </a:pathLst>
            </a:custGeom>
            <a:solidFill>
              <a:srgbClr val="FAB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5">
              <a:extLst>
                <a:ext uri="{FF2B5EF4-FFF2-40B4-BE49-F238E27FC236}">
                  <a16:creationId xmlns:a16="http://schemas.microsoft.com/office/drawing/2014/main" xmlns="" id="{8BF5FFCB-0237-AD4D-8F47-9D37538CAE1B}"/>
                </a:ext>
              </a:extLst>
            </p:cNvPr>
            <p:cNvSpPr/>
            <p:nvPr/>
          </p:nvSpPr>
          <p:spPr>
            <a:xfrm>
              <a:off x="-4171780" y="-939087"/>
              <a:ext cx="126364" cy="255270"/>
            </a:xfrm>
            <a:custGeom>
              <a:avLst/>
              <a:gdLst/>
              <a:ahLst/>
              <a:cxnLst/>
              <a:rect l="l" t="t" r="r" b="b"/>
              <a:pathLst>
                <a:path w="126365" h="255269">
                  <a:moveTo>
                    <a:pt x="98643" y="0"/>
                  </a:moveTo>
                  <a:lnTo>
                    <a:pt x="0" y="0"/>
                  </a:lnTo>
                  <a:lnTo>
                    <a:pt x="0" y="255031"/>
                  </a:lnTo>
                  <a:lnTo>
                    <a:pt x="126352" y="255031"/>
                  </a:lnTo>
                  <a:lnTo>
                    <a:pt x="126352" y="27705"/>
                  </a:lnTo>
                  <a:lnTo>
                    <a:pt x="124175" y="16921"/>
                  </a:lnTo>
                  <a:lnTo>
                    <a:pt x="118236" y="8115"/>
                  </a:lnTo>
                  <a:lnTo>
                    <a:pt x="109428" y="2177"/>
                  </a:lnTo>
                  <a:lnTo>
                    <a:pt x="98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6">
              <a:extLst>
                <a:ext uri="{FF2B5EF4-FFF2-40B4-BE49-F238E27FC236}">
                  <a16:creationId xmlns:a16="http://schemas.microsoft.com/office/drawing/2014/main" xmlns="" id="{8D123DD7-981C-8F42-9842-4E733AB0058B}"/>
                </a:ext>
              </a:extLst>
            </p:cNvPr>
            <p:cNvSpPr/>
            <p:nvPr/>
          </p:nvSpPr>
          <p:spPr>
            <a:xfrm>
              <a:off x="-4553684" y="-892405"/>
              <a:ext cx="209088" cy="1400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7">
              <a:extLst>
                <a:ext uri="{FF2B5EF4-FFF2-40B4-BE49-F238E27FC236}">
                  <a16:creationId xmlns:a16="http://schemas.microsoft.com/office/drawing/2014/main" xmlns="" id="{F4AE072E-342D-7C4F-8DE3-5754FB592DEA}"/>
                </a:ext>
              </a:extLst>
            </p:cNvPr>
            <p:cNvSpPr/>
            <p:nvPr/>
          </p:nvSpPr>
          <p:spPr>
            <a:xfrm>
              <a:off x="-4570291" y="-1093673"/>
              <a:ext cx="525145" cy="629920"/>
            </a:xfrm>
            <a:custGeom>
              <a:avLst/>
              <a:gdLst/>
              <a:ahLst/>
              <a:cxnLst/>
              <a:rect l="l" t="t" r="r" b="b"/>
              <a:pathLst>
                <a:path w="525144" h="629919">
                  <a:moveTo>
                    <a:pt x="15186" y="364724"/>
                  </a:moveTo>
                  <a:lnTo>
                    <a:pt x="13433" y="364724"/>
                  </a:lnTo>
                  <a:lnTo>
                    <a:pt x="12037" y="366058"/>
                  </a:lnTo>
                  <a:lnTo>
                    <a:pt x="0" y="627264"/>
                  </a:lnTo>
                  <a:lnTo>
                    <a:pt x="318" y="628109"/>
                  </a:lnTo>
                  <a:lnTo>
                    <a:pt x="1512" y="629366"/>
                  </a:lnTo>
                  <a:lnTo>
                    <a:pt x="2346" y="629719"/>
                  </a:lnTo>
                  <a:lnTo>
                    <a:pt x="291024" y="629719"/>
                  </a:lnTo>
                  <a:lnTo>
                    <a:pt x="292440" y="628299"/>
                  </a:lnTo>
                  <a:lnTo>
                    <a:pt x="292440" y="610119"/>
                  </a:lnTo>
                  <a:lnTo>
                    <a:pt x="20654" y="610119"/>
                  </a:lnTo>
                  <a:lnTo>
                    <a:pt x="18285" y="366147"/>
                  </a:lnTo>
                  <a:lnTo>
                    <a:pt x="16908" y="364759"/>
                  </a:lnTo>
                  <a:lnTo>
                    <a:pt x="15186" y="364724"/>
                  </a:lnTo>
                  <a:close/>
                </a:path>
                <a:path w="525144" h="629919">
                  <a:moveTo>
                    <a:pt x="366857" y="23841"/>
                  </a:moveTo>
                  <a:lnTo>
                    <a:pt x="308587" y="23841"/>
                  </a:lnTo>
                  <a:lnTo>
                    <a:pt x="321634" y="25258"/>
                  </a:lnTo>
                  <a:lnTo>
                    <a:pt x="336940" y="32329"/>
                  </a:lnTo>
                  <a:lnTo>
                    <a:pt x="347797" y="41882"/>
                  </a:lnTo>
                  <a:lnTo>
                    <a:pt x="354266" y="53992"/>
                  </a:lnTo>
                  <a:lnTo>
                    <a:pt x="356409" y="68735"/>
                  </a:lnTo>
                  <a:lnTo>
                    <a:pt x="356566" y="119704"/>
                  </a:lnTo>
                  <a:lnTo>
                    <a:pt x="357623" y="381888"/>
                  </a:lnTo>
                  <a:lnTo>
                    <a:pt x="345432" y="418358"/>
                  </a:lnTo>
                  <a:lnTo>
                    <a:pt x="315994" y="447536"/>
                  </a:lnTo>
                  <a:lnTo>
                    <a:pt x="280341" y="465241"/>
                  </a:lnTo>
                  <a:lnTo>
                    <a:pt x="232458" y="473534"/>
                  </a:lnTo>
                  <a:lnTo>
                    <a:pt x="132355" y="485310"/>
                  </a:lnTo>
                  <a:lnTo>
                    <a:pt x="131145" y="486667"/>
                  </a:lnTo>
                  <a:lnTo>
                    <a:pt x="131145" y="605616"/>
                  </a:lnTo>
                  <a:lnTo>
                    <a:pt x="20654" y="610119"/>
                  </a:lnTo>
                  <a:lnTo>
                    <a:pt x="292440" y="610119"/>
                  </a:lnTo>
                  <a:lnTo>
                    <a:pt x="292440" y="500395"/>
                  </a:lnTo>
                  <a:lnTo>
                    <a:pt x="450974" y="500380"/>
                  </a:lnTo>
                  <a:lnTo>
                    <a:pt x="464527" y="498615"/>
                  </a:lnTo>
                  <a:lnTo>
                    <a:pt x="502528" y="477363"/>
                  </a:lnTo>
                  <a:lnTo>
                    <a:pt x="522921" y="434411"/>
                  </a:lnTo>
                  <a:lnTo>
                    <a:pt x="524877" y="355215"/>
                  </a:lnTo>
                  <a:lnTo>
                    <a:pt x="486159" y="355215"/>
                  </a:lnTo>
                  <a:lnTo>
                    <a:pt x="398510" y="344821"/>
                  </a:lnTo>
                  <a:lnTo>
                    <a:pt x="398510" y="294441"/>
                  </a:lnTo>
                  <a:lnTo>
                    <a:pt x="460746" y="294441"/>
                  </a:lnTo>
                  <a:lnTo>
                    <a:pt x="460746" y="291222"/>
                  </a:lnTo>
                  <a:lnTo>
                    <a:pt x="459757" y="289950"/>
                  </a:lnTo>
                  <a:lnTo>
                    <a:pt x="398510" y="274682"/>
                  </a:lnTo>
                  <a:lnTo>
                    <a:pt x="398510" y="224491"/>
                  </a:lnTo>
                  <a:lnTo>
                    <a:pt x="451192" y="224491"/>
                  </a:lnTo>
                  <a:lnTo>
                    <a:pt x="398510" y="204504"/>
                  </a:lnTo>
                  <a:lnTo>
                    <a:pt x="398510" y="154585"/>
                  </a:lnTo>
                  <a:lnTo>
                    <a:pt x="520215" y="154585"/>
                  </a:lnTo>
                  <a:lnTo>
                    <a:pt x="519598" y="151851"/>
                  </a:lnTo>
                  <a:lnTo>
                    <a:pt x="513721" y="137486"/>
                  </a:lnTo>
                  <a:lnTo>
                    <a:pt x="501677" y="123186"/>
                  </a:lnTo>
                  <a:lnTo>
                    <a:pt x="484595" y="108340"/>
                  </a:lnTo>
                  <a:lnTo>
                    <a:pt x="469033" y="96490"/>
                  </a:lnTo>
                  <a:lnTo>
                    <a:pt x="366857" y="23841"/>
                  </a:lnTo>
                  <a:close/>
                </a:path>
                <a:path w="525144" h="629919">
                  <a:moveTo>
                    <a:pt x="450974" y="500380"/>
                  </a:moveTo>
                  <a:lnTo>
                    <a:pt x="443918" y="500380"/>
                  </a:lnTo>
                  <a:lnTo>
                    <a:pt x="450213" y="500479"/>
                  </a:lnTo>
                  <a:lnTo>
                    <a:pt x="450974" y="500380"/>
                  </a:lnTo>
                  <a:close/>
                </a:path>
                <a:path w="525144" h="629919">
                  <a:moveTo>
                    <a:pt x="520215" y="154585"/>
                  </a:moveTo>
                  <a:lnTo>
                    <a:pt x="398510" y="154585"/>
                  </a:lnTo>
                  <a:lnTo>
                    <a:pt x="479167" y="193463"/>
                  </a:lnTo>
                  <a:lnTo>
                    <a:pt x="487302" y="198963"/>
                  </a:lnTo>
                  <a:lnTo>
                    <a:pt x="494030" y="206659"/>
                  </a:lnTo>
                  <a:lnTo>
                    <a:pt x="498611" y="215470"/>
                  </a:lnTo>
                  <a:lnTo>
                    <a:pt x="500302" y="224317"/>
                  </a:lnTo>
                  <a:lnTo>
                    <a:pt x="500302" y="342642"/>
                  </a:lnTo>
                  <a:lnTo>
                    <a:pt x="498305" y="347268"/>
                  </a:lnTo>
                  <a:lnTo>
                    <a:pt x="491026" y="353753"/>
                  </a:lnTo>
                  <a:lnTo>
                    <a:pt x="486159" y="355215"/>
                  </a:lnTo>
                  <a:lnTo>
                    <a:pt x="524877" y="355215"/>
                  </a:lnTo>
                  <a:lnTo>
                    <a:pt x="524924" y="184206"/>
                  </a:lnTo>
                  <a:lnTo>
                    <a:pt x="524529" y="178813"/>
                  </a:lnTo>
                  <a:lnTo>
                    <a:pt x="522977" y="166827"/>
                  </a:lnTo>
                  <a:lnTo>
                    <a:pt x="520215" y="154585"/>
                  </a:lnTo>
                  <a:close/>
                </a:path>
                <a:path w="525144" h="629919">
                  <a:moveTo>
                    <a:pt x="460746" y="294441"/>
                  </a:moveTo>
                  <a:lnTo>
                    <a:pt x="398510" y="294441"/>
                  </a:lnTo>
                  <a:lnTo>
                    <a:pt x="456879" y="307557"/>
                  </a:lnTo>
                  <a:lnTo>
                    <a:pt x="457802" y="307747"/>
                  </a:lnTo>
                  <a:lnTo>
                    <a:pt x="458803" y="307537"/>
                  </a:lnTo>
                  <a:lnTo>
                    <a:pt x="460307" y="306331"/>
                  </a:lnTo>
                  <a:lnTo>
                    <a:pt x="460746" y="305420"/>
                  </a:lnTo>
                  <a:lnTo>
                    <a:pt x="460746" y="294441"/>
                  </a:lnTo>
                  <a:close/>
                </a:path>
                <a:path w="525144" h="629919">
                  <a:moveTo>
                    <a:pt x="451192" y="224491"/>
                  </a:moveTo>
                  <a:lnTo>
                    <a:pt x="398510" y="224491"/>
                  </a:lnTo>
                  <a:lnTo>
                    <a:pt x="457484" y="245414"/>
                  </a:lnTo>
                  <a:lnTo>
                    <a:pt x="458562" y="245251"/>
                  </a:lnTo>
                  <a:lnTo>
                    <a:pt x="460249" y="244072"/>
                  </a:lnTo>
                  <a:lnTo>
                    <a:pt x="460746" y="243106"/>
                  </a:lnTo>
                  <a:lnTo>
                    <a:pt x="460746" y="228978"/>
                  </a:lnTo>
                  <a:lnTo>
                    <a:pt x="459931" y="227807"/>
                  </a:lnTo>
                  <a:lnTo>
                    <a:pt x="451192" y="224491"/>
                  </a:lnTo>
                  <a:close/>
                </a:path>
                <a:path w="525144" h="629919">
                  <a:moveTo>
                    <a:pt x="308181" y="0"/>
                  </a:moveTo>
                  <a:lnTo>
                    <a:pt x="245417" y="29003"/>
                  </a:lnTo>
                  <a:lnTo>
                    <a:pt x="193437" y="57560"/>
                  </a:lnTo>
                  <a:lnTo>
                    <a:pt x="137580" y="89333"/>
                  </a:lnTo>
                  <a:lnTo>
                    <a:pt x="19184" y="158657"/>
                  </a:lnTo>
                  <a:lnTo>
                    <a:pt x="18673" y="160538"/>
                  </a:lnTo>
                  <a:lnTo>
                    <a:pt x="20329" y="163539"/>
                  </a:lnTo>
                  <a:lnTo>
                    <a:pt x="22198" y="164094"/>
                  </a:lnTo>
                  <a:lnTo>
                    <a:pt x="23730" y="163338"/>
                  </a:lnTo>
                  <a:lnTo>
                    <a:pt x="282341" y="31048"/>
                  </a:lnTo>
                  <a:lnTo>
                    <a:pt x="286261" y="29325"/>
                  </a:lnTo>
                  <a:lnTo>
                    <a:pt x="295903" y="26060"/>
                  </a:lnTo>
                  <a:lnTo>
                    <a:pt x="308587" y="23841"/>
                  </a:lnTo>
                  <a:lnTo>
                    <a:pt x="366857" y="23841"/>
                  </a:lnTo>
                  <a:lnTo>
                    <a:pt x="354369" y="14961"/>
                  </a:lnTo>
                  <a:lnTo>
                    <a:pt x="350263" y="12205"/>
                  </a:lnTo>
                  <a:lnTo>
                    <a:pt x="340222" y="6859"/>
                  </a:lnTo>
                  <a:lnTo>
                    <a:pt x="325707" y="1824"/>
                  </a:lnTo>
                  <a:lnTo>
                    <a:pt x="308181" y="0"/>
                  </a:lnTo>
                  <a:close/>
                </a:path>
              </a:pathLst>
            </a:custGeom>
            <a:solidFill>
              <a:srgbClr val="2F2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Title 146">
            <a:extLst>
              <a:ext uri="{FF2B5EF4-FFF2-40B4-BE49-F238E27FC236}">
                <a16:creationId xmlns:a16="http://schemas.microsoft.com/office/drawing/2014/main" xmlns="" id="{06244125-5E93-064F-ABAE-1E627F03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77" y="326367"/>
            <a:ext cx="4480960" cy="469359"/>
          </a:xfrm>
        </p:spPr>
        <p:txBody>
          <a:bodyPr/>
          <a:lstStyle/>
          <a:p>
            <a:r>
              <a:rPr lang="en-US" dirty="0"/>
              <a:t>Results: YAB Feedback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8C7E36F6-374A-DF4D-B7C9-EEAD79408BBA}"/>
              </a:ext>
            </a:extLst>
          </p:cNvPr>
          <p:cNvSpPr txBox="1"/>
          <p:nvPr/>
        </p:nvSpPr>
        <p:spPr>
          <a:xfrm>
            <a:off x="349162" y="1239276"/>
            <a:ext cx="1650429" cy="3600986"/>
          </a:xfrm>
          <a:prstGeom prst="rect">
            <a:avLst/>
          </a:prstGeom>
          <a:noFill/>
          <a:ln w="28575">
            <a:solidFill>
              <a:srgbClr val="269ABB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US" sz="1000" b="1" dirty="0">
                <a:solidFill>
                  <a:srgbClr val="1E9FC2"/>
                </a:solidFill>
                <a:latin typeface="Helvetica" pitchFamily="2" charset="0"/>
              </a:rPr>
              <a:t>Feedback related to Knowledge Center content:</a:t>
            </a:r>
          </a:p>
          <a:p>
            <a:pPr marL="171450" indent="-17145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Use more relevant images in Knowledge Center, ensure tone of articles is appropriate, include additional content that would be useful for target population</a:t>
            </a:r>
          </a:p>
          <a:p>
            <a:pPr>
              <a:spcBef>
                <a:spcPts val="200"/>
              </a:spcBef>
              <a:spcAft>
                <a:spcPts val="100"/>
              </a:spcAft>
            </a:pPr>
            <a:endParaRPr lang="en-US" sz="3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US" sz="1000" b="1" dirty="0">
                <a:solidFill>
                  <a:srgbClr val="1E9FC2"/>
                </a:solidFill>
                <a:latin typeface="Helvetica" pitchFamily="2" charset="0"/>
              </a:rPr>
              <a:t>Adaptations based on YAB suggestions:</a:t>
            </a:r>
          </a:p>
          <a:p>
            <a:pPr marL="171450" indent="-17145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More relevant images added to Knowledge Center categories</a:t>
            </a:r>
          </a:p>
          <a:p>
            <a:pPr marL="171450" indent="-17145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Tone of content altered when needed</a:t>
            </a:r>
          </a:p>
          <a:p>
            <a:pPr marL="171450" indent="-17145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Additional articles added to address gaps in content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56CF32E-6ACC-084E-A9EA-49377F35607E}"/>
              </a:ext>
            </a:extLst>
          </p:cNvPr>
          <p:cNvSpPr txBox="1"/>
          <p:nvPr/>
        </p:nvSpPr>
        <p:spPr>
          <a:xfrm>
            <a:off x="2486125" y="1225547"/>
            <a:ext cx="6274644" cy="1292662"/>
          </a:xfrm>
          <a:prstGeom prst="rect">
            <a:avLst/>
          </a:prstGeom>
          <a:noFill/>
          <a:ln w="28575">
            <a:solidFill>
              <a:srgbClr val="269ABB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1E9FC2"/>
                </a:solidFill>
                <a:latin typeface="Helvetica" pitchFamily="2" charset="0"/>
              </a:rPr>
              <a:t>Suggestions for improving Next Step Counseling (NSC) protocol:</a:t>
            </a:r>
          </a:p>
          <a:p>
            <a:pPr marL="414040" lvl="1" indent="-17145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Provide some information about the adherence counselor</a:t>
            </a:r>
          </a:p>
          <a:p>
            <a:pPr marL="414040" lvl="1" indent="-17145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Ability to communicate with adherence counselor between sessions</a:t>
            </a:r>
          </a:p>
          <a:p>
            <a:pPr lvl="1">
              <a:spcBef>
                <a:spcPts val="200"/>
              </a:spcBef>
              <a:spcAft>
                <a:spcPts val="100"/>
              </a:spcAft>
            </a:pPr>
            <a:endParaRPr lang="en-US" sz="300" dirty="0">
              <a:solidFill>
                <a:schemeClr val="bg1"/>
              </a:solidFill>
              <a:latin typeface="Helvetica" pitchFamily="2" charset="0"/>
            </a:endParaRPr>
          </a:p>
          <a:p>
            <a:pPr marL="171450" indent="-17145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1E9FC2"/>
                </a:solidFill>
                <a:latin typeface="Helvetica" pitchFamily="2" charset="0"/>
              </a:rPr>
              <a:t>Adaptations based on YAB suggestions:</a:t>
            </a:r>
          </a:p>
          <a:p>
            <a:pPr marL="414040" lvl="1" indent="-17145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Counselors will provide their first name and introduce themselves during the first session</a:t>
            </a:r>
          </a:p>
          <a:p>
            <a:pPr marL="414040" lvl="1" indent="-171450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Added option to text counselor throughout the day in addition to 30-minute NSC sessions</a:t>
            </a:r>
          </a:p>
        </p:txBody>
      </p:sp>
    </p:spTree>
    <p:extLst>
      <p:ext uri="{BB962C8B-B14F-4D97-AF65-F5344CB8AC3E}">
        <p14:creationId xmlns:p14="http://schemas.microsoft.com/office/powerpoint/2010/main" val="362287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A7556FB-C3AC-2A4F-91FB-77B01AF26DCF}"/>
              </a:ext>
            </a:extLst>
          </p:cNvPr>
          <p:cNvGrpSpPr/>
          <p:nvPr/>
        </p:nvGrpSpPr>
        <p:grpSpPr>
          <a:xfrm>
            <a:off x="2352943" y="3098368"/>
            <a:ext cx="3087247" cy="2716311"/>
            <a:chOff x="1893662" y="3293376"/>
            <a:chExt cx="3087247" cy="2716311"/>
          </a:xfrm>
        </p:grpSpPr>
        <p:sp>
          <p:nvSpPr>
            <p:cNvPr id="88" name="object 88"/>
            <p:cNvSpPr/>
            <p:nvPr/>
          </p:nvSpPr>
          <p:spPr>
            <a:xfrm>
              <a:off x="3452984" y="3293376"/>
              <a:ext cx="1527925" cy="27163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>
              <a:solidFill>
                <a:srgbClr val="269A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1893662" y="3299166"/>
              <a:ext cx="1522947" cy="27074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12700">
              <a:solidFill>
                <a:srgbClr val="269AB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1" name="object 91"/>
          <p:cNvSpPr/>
          <p:nvPr/>
        </p:nvSpPr>
        <p:spPr>
          <a:xfrm>
            <a:off x="5638800" y="3098368"/>
            <a:ext cx="1547424" cy="2742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>
            <a:solidFill>
              <a:srgbClr val="269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84834" y="3106715"/>
            <a:ext cx="1526126" cy="27337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>
            <a:solidFill>
              <a:srgbClr val="269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A400412-160D-5C4E-98E6-472AA60DA19A}"/>
              </a:ext>
            </a:extLst>
          </p:cNvPr>
          <p:cNvGrpSpPr/>
          <p:nvPr/>
        </p:nvGrpSpPr>
        <p:grpSpPr>
          <a:xfrm>
            <a:off x="166049" y="6090384"/>
            <a:ext cx="1815151" cy="602995"/>
            <a:chOff x="76733" y="6078804"/>
            <a:chExt cx="1953282" cy="614575"/>
          </a:xfrm>
        </p:grpSpPr>
        <p:sp>
          <p:nvSpPr>
            <p:cNvPr id="105" name="object 105"/>
            <p:cNvSpPr/>
            <p:nvPr/>
          </p:nvSpPr>
          <p:spPr>
            <a:xfrm>
              <a:off x="76733" y="6078804"/>
              <a:ext cx="500574" cy="2134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645970" y="6280408"/>
              <a:ext cx="383439" cy="231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33191" y="6128445"/>
              <a:ext cx="596824" cy="13812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42492" y="6138163"/>
              <a:ext cx="577167" cy="11725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9738" y="6538583"/>
              <a:ext cx="115687" cy="14419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8403" y="6522797"/>
              <a:ext cx="460758" cy="1705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88308" y="6462195"/>
              <a:ext cx="477055" cy="22440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81737" y="6334703"/>
              <a:ext cx="144145" cy="143510"/>
            </a:xfrm>
            <a:custGeom>
              <a:avLst/>
              <a:gdLst/>
              <a:ahLst/>
              <a:cxnLst/>
              <a:rect l="l" t="t" r="r" b="b"/>
              <a:pathLst>
                <a:path w="144144" h="143509">
                  <a:moveTo>
                    <a:pt x="72570" y="0"/>
                  </a:moveTo>
                  <a:lnTo>
                    <a:pt x="44108" y="5314"/>
                  </a:lnTo>
                  <a:lnTo>
                    <a:pt x="21064" y="20093"/>
                  </a:lnTo>
                  <a:lnTo>
                    <a:pt x="5631" y="42591"/>
                  </a:lnTo>
                  <a:lnTo>
                    <a:pt x="0" y="71062"/>
                  </a:lnTo>
                  <a:lnTo>
                    <a:pt x="4772" y="99946"/>
                  </a:lnTo>
                  <a:lnTo>
                    <a:pt x="18495" y="122819"/>
                  </a:lnTo>
                  <a:lnTo>
                    <a:pt x="40275" y="137869"/>
                  </a:lnTo>
                  <a:lnTo>
                    <a:pt x="69220" y="143288"/>
                  </a:lnTo>
                  <a:lnTo>
                    <a:pt x="99513" y="138103"/>
                  </a:lnTo>
                  <a:lnTo>
                    <a:pt x="100794" y="137304"/>
                  </a:lnTo>
                  <a:lnTo>
                    <a:pt x="77507" y="137304"/>
                  </a:lnTo>
                  <a:lnTo>
                    <a:pt x="51115" y="131201"/>
                  </a:lnTo>
                  <a:lnTo>
                    <a:pt x="31253" y="115029"/>
                  </a:lnTo>
                  <a:lnTo>
                    <a:pt x="18737" y="91994"/>
                  </a:lnTo>
                  <a:lnTo>
                    <a:pt x="14383" y="65303"/>
                  </a:lnTo>
                  <a:lnTo>
                    <a:pt x="17873" y="42936"/>
                  </a:lnTo>
                  <a:lnTo>
                    <a:pt x="28043" y="24205"/>
                  </a:lnTo>
                  <a:lnTo>
                    <a:pt x="44448" y="11334"/>
                  </a:lnTo>
                  <a:lnTo>
                    <a:pt x="66641" y="6550"/>
                  </a:lnTo>
                  <a:lnTo>
                    <a:pt x="102885" y="6550"/>
                  </a:lnTo>
                  <a:lnTo>
                    <a:pt x="100755" y="5187"/>
                  </a:lnTo>
                  <a:lnTo>
                    <a:pt x="72570" y="0"/>
                  </a:lnTo>
                  <a:close/>
                </a:path>
                <a:path w="144144" h="143509">
                  <a:moveTo>
                    <a:pt x="102885" y="6550"/>
                  </a:moveTo>
                  <a:lnTo>
                    <a:pt x="66641" y="6550"/>
                  </a:lnTo>
                  <a:lnTo>
                    <a:pt x="92758" y="12584"/>
                  </a:lnTo>
                  <a:lnTo>
                    <a:pt x="112585" y="28559"/>
                  </a:lnTo>
                  <a:lnTo>
                    <a:pt x="125175" y="51285"/>
                  </a:lnTo>
                  <a:lnTo>
                    <a:pt x="129583" y="77569"/>
                  </a:lnTo>
                  <a:lnTo>
                    <a:pt x="125513" y="102341"/>
                  </a:lnTo>
                  <a:lnTo>
                    <a:pt x="114390" y="121159"/>
                  </a:lnTo>
                  <a:lnTo>
                    <a:pt x="97844" y="133116"/>
                  </a:lnTo>
                  <a:lnTo>
                    <a:pt x="77507" y="137304"/>
                  </a:lnTo>
                  <a:lnTo>
                    <a:pt x="100794" y="137304"/>
                  </a:lnTo>
                  <a:lnTo>
                    <a:pt x="123136" y="123360"/>
                  </a:lnTo>
                  <a:lnTo>
                    <a:pt x="138486" y="100272"/>
                  </a:lnTo>
                  <a:lnTo>
                    <a:pt x="143959" y="70054"/>
                  </a:lnTo>
                  <a:lnTo>
                    <a:pt x="138481" y="41832"/>
                  </a:lnTo>
                  <a:lnTo>
                    <a:pt x="123402" y="19671"/>
                  </a:lnTo>
                  <a:lnTo>
                    <a:pt x="102885" y="6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34078" y="6336643"/>
              <a:ext cx="129539" cy="136525"/>
            </a:xfrm>
            <a:custGeom>
              <a:avLst/>
              <a:gdLst/>
              <a:ahLst/>
              <a:cxnLst/>
              <a:rect l="l" t="t" r="r" b="b"/>
              <a:pathLst>
                <a:path w="129540" h="136525">
                  <a:moveTo>
                    <a:pt x="51543" y="135269"/>
                  </a:moveTo>
                  <a:lnTo>
                    <a:pt x="42143" y="135269"/>
                  </a:lnTo>
                  <a:lnTo>
                    <a:pt x="46548" y="136056"/>
                  </a:lnTo>
                  <a:lnTo>
                    <a:pt x="49806" y="136056"/>
                  </a:lnTo>
                  <a:lnTo>
                    <a:pt x="51543" y="136444"/>
                  </a:lnTo>
                  <a:lnTo>
                    <a:pt x="51543" y="135269"/>
                  </a:lnTo>
                  <a:close/>
                </a:path>
                <a:path w="129540" h="136525">
                  <a:moveTo>
                    <a:pt x="7263" y="20"/>
                  </a:moveTo>
                  <a:lnTo>
                    <a:pt x="1500" y="20"/>
                  </a:lnTo>
                  <a:lnTo>
                    <a:pt x="0" y="1168"/>
                  </a:lnTo>
                  <a:lnTo>
                    <a:pt x="0" y="2335"/>
                  </a:lnTo>
                  <a:lnTo>
                    <a:pt x="2576" y="5174"/>
                  </a:lnTo>
                  <a:lnTo>
                    <a:pt x="8244" y="6422"/>
                  </a:lnTo>
                  <a:lnTo>
                    <a:pt x="13913" y="9903"/>
                  </a:lnTo>
                  <a:lnTo>
                    <a:pt x="16489" y="19441"/>
                  </a:lnTo>
                  <a:lnTo>
                    <a:pt x="16437" y="117375"/>
                  </a:lnTo>
                  <a:lnTo>
                    <a:pt x="14297" y="125284"/>
                  </a:lnTo>
                  <a:lnTo>
                    <a:pt x="9474" y="129226"/>
                  </a:lnTo>
                  <a:lnTo>
                    <a:pt x="4651" y="131333"/>
                  </a:lnTo>
                  <a:lnTo>
                    <a:pt x="2458" y="133935"/>
                  </a:lnTo>
                  <a:lnTo>
                    <a:pt x="2458" y="135086"/>
                  </a:lnTo>
                  <a:lnTo>
                    <a:pt x="3265" y="136056"/>
                  </a:lnTo>
                  <a:lnTo>
                    <a:pt x="11676" y="136056"/>
                  </a:lnTo>
                  <a:lnTo>
                    <a:pt x="18948" y="135269"/>
                  </a:lnTo>
                  <a:lnTo>
                    <a:pt x="51543" y="135269"/>
                  </a:lnTo>
                  <a:lnTo>
                    <a:pt x="51543" y="134516"/>
                  </a:lnTo>
                  <a:lnTo>
                    <a:pt x="48421" y="131402"/>
                  </a:lnTo>
                  <a:lnTo>
                    <a:pt x="41551" y="129698"/>
                  </a:lnTo>
                  <a:lnTo>
                    <a:pt x="34682" y="126118"/>
                  </a:lnTo>
                  <a:lnTo>
                    <a:pt x="31560" y="117375"/>
                  </a:lnTo>
                  <a:lnTo>
                    <a:pt x="31560" y="74848"/>
                  </a:lnTo>
                  <a:lnTo>
                    <a:pt x="30400" y="71388"/>
                  </a:lnTo>
                  <a:lnTo>
                    <a:pt x="72675" y="71388"/>
                  </a:lnTo>
                  <a:lnTo>
                    <a:pt x="69429" y="66483"/>
                  </a:lnTo>
                  <a:lnTo>
                    <a:pt x="70451" y="65909"/>
                  </a:lnTo>
                  <a:lnTo>
                    <a:pt x="31560" y="65909"/>
                  </a:lnTo>
                  <a:lnTo>
                    <a:pt x="31560" y="6000"/>
                  </a:lnTo>
                  <a:lnTo>
                    <a:pt x="77101" y="6000"/>
                  </a:lnTo>
                  <a:lnTo>
                    <a:pt x="72068" y="2738"/>
                  </a:lnTo>
                  <a:lnTo>
                    <a:pt x="61112" y="807"/>
                  </a:lnTo>
                  <a:lnTo>
                    <a:pt x="6305" y="807"/>
                  </a:lnTo>
                  <a:lnTo>
                    <a:pt x="7263" y="20"/>
                  </a:lnTo>
                  <a:close/>
                </a:path>
                <a:path w="129540" h="136525">
                  <a:moveTo>
                    <a:pt x="72675" y="71388"/>
                  </a:moveTo>
                  <a:lnTo>
                    <a:pt x="36523" y="71388"/>
                  </a:lnTo>
                  <a:lnTo>
                    <a:pt x="48656" y="71467"/>
                  </a:lnTo>
                  <a:lnTo>
                    <a:pt x="54827" y="72448"/>
                  </a:lnTo>
                  <a:lnTo>
                    <a:pt x="58252" y="75448"/>
                  </a:lnTo>
                  <a:lnTo>
                    <a:pt x="83503" y="115261"/>
                  </a:lnTo>
                  <a:lnTo>
                    <a:pt x="89124" y="123134"/>
                  </a:lnTo>
                  <a:lnTo>
                    <a:pt x="95401" y="129768"/>
                  </a:lnTo>
                  <a:lnTo>
                    <a:pt x="102932" y="134348"/>
                  </a:lnTo>
                  <a:lnTo>
                    <a:pt x="112313" y="136056"/>
                  </a:lnTo>
                  <a:lnTo>
                    <a:pt x="129268" y="136056"/>
                  </a:lnTo>
                  <a:lnTo>
                    <a:pt x="129268" y="133737"/>
                  </a:lnTo>
                  <a:lnTo>
                    <a:pt x="126883" y="131842"/>
                  </a:lnTo>
                  <a:lnTo>
                    <a:pt x="120599" y="130603"/>
                  </a:lnTo>
                  <a:lnTo>
                    <a:pt x="111725" y="126261"/>
                  </a:lnTo>
                  <a:lnTo>
                    <a:pt x="101567" y="115056"/>
                  </a:lnTo>
                  <a:lnTo>
                    <a:pt x="72675" y="71388"/>
                  </a:lnTo>
                  <a:close/>
                </a:path>
                <a:path w="129540" h="136525">
                  <a:moveTo>
                    <a:pt x="77101" y="6000"/>
                  </a:moveTo>
                  <a:lnTo>
                    <a:pt x="31560" y="6000"/>
                  </a:lnTo>
                  <a:lnTo>
                    <a:pt x="35581" y="6380"/>
                  </a:lnTo>
                  <a:lnTo>
                    <a:pt x="42511" y="6380"/>
                  </a:lnTo>
                  <a:lnTo>
                    <a:pt x="56215" y="7976"/>
                  </a:lnTo>
                  <a:lnTo>
                    <a:pt x="67956" y="13246"/>
                  </a:lnTo>
                  <a:lnTo>
                    <a:pt x="76157" y="22912"/>
                  </a:lnTo>
                  <a:lnTo>
                    <a:pt x="79241" y="37695"/>
                  </a:lnTo>
                  <a:lnTo>
                    <a:pt x="76230" y="52001"/>
                  </a:lnTo>
                  <a:lnTo>
                    <a:pt x="68985" y="60261"/>
                  </a:lnTo>
                  <a:lnTo>
                    <a:pt x="60184" y="64056"/>
                  </a:lnTo>
                  <a:lnTo>
                    <a:pt x="52505" y="64970"/>
                  </a:lnTo>
                  <a:lnTo>
                    <a:pt x="43473" y="64970"/>
                  </a:lnTo>
                  <a:lnTo>
                    <a:pt x="31560" y="65909"/>
                  </a:lnTo>
                  <a:lnTo>
                    <a:pt x="70451" y="65909"/>
                  </a:lnTo>
                  <a:lnTo>
                    <a:pt x="78925" y="61148"/>
                  </a:lnTo>
                  <a:lnTo>
                    <a:pt x="86642" y="53495"/>
                  </a:lnTo>
                  <a:lnTo>
                    <a:pt x="91826" y="44036"/>
                  </a:lnTo>
                  <a:lnTo>
                    <a:pt x="93722" y="33282"/>
                  </a:lnTo>
                  <a:lnTo>
                    <a:pt x="87027" y="12433"/>
                  </a:lnTo>
                  <a:lnTo>
                    <a:pt x="77101" y="6000"/>
                  </a:lnTo>
                  <a:close/>
                </a:path>
                <a:path w="129540" h="136525">
                  <a:moveTo>
                    <a:pt x="56530" y="0"/>
                  </a:moveTo>
                  <a:lnTo>
                    <a:pt x="48100" y="20"/>
                  </a:lnTo>
                  <a:lnTo>
                    <a:pt x="40423" y="143"/>
                  </a:lnTo>
                  <a:lnTo>
                    <a:pt x="24367" y="684"/>
                  </a:lnTo>
                  <a:lnTo>
                    <a:pt x="16121" y="807"/>
                  </a:lnTo>
                  <a:lnTo>
                    <a:pt x="61112" y="807"/>
                  </a:lnTo>
                  <a:lnTo>
                    <a:pt x="56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45213" y="6336635"/>
              <a:ext cx="113030" cy="136525"/>
            </a:xfrm>
            <a:custGeom>
              <a:avLst/>
              <a:gdLst/>
              <a:ahLst/>
              <a:cxnLst/>
              <a:rect l="l" t="t" r="r" b="b"/>
              <a:pathLst>
                <a:path w="113030" h="136525">
                  <a:moveTo>
                    <a:pt x="41453" y="3839"/>
                  </a:moveTo>
                  <a:lnTo>
                    <a:pt x="9412" y="3839"/>
                  </a:lnTo>
                  <a:lnTo>
                    <a:pt x="14403" y="12111"/>
                  </a:lnTo>
                  <a:lnTo>
                    <a:pt x="46455" y="63438"/>
                  </a:lnTo>
                  <a:lnTo>
                    <a:pt x="47983" y="65733"/>
                  </a:lnTo>
                  <a:lnTo>
                    <a:pt x="50857" y="69592"/>
                  </a:lnTo>
                  <a:lnTo>
                    <a:pt x="50857" y="119748"/>
                  </a:lnTo>
                  <a:lnTo>
                    <a:pt x="48550" y="126940"/>
                  </a:lnTo>
                  <a:lnTo>
                    <a:pt x="43473" y="129863"/>
                  </a:lnTo>
                  <a:lnTo>
                    <a:pt x="38397" y="131238"/>
                  </a:lnTo>
                  <a:lnTo>
                    <a:pt x="36089" y="133786"/>
                  </a:lnTo>
                  <a:lnTo>
                    <a:pt x="36089" y="135900"/>
                  </a:lnTo>
                  <a:lnTo>
                    <a:pt x="37233" y="136094"/>
                  </a:lnTo>
                  <a:lnTo>
                    <a:pt x="40681" y="136094"/>
                  </a:lnTo>
                  <a:lnTo>
                    <a:pt x="47607" y="135256"/>
                  </a:lnTo>
                  <a:lnTo>
                    <a:pt x="81672" y="135256"/>
                  </a:lnTo>
                  <a:lnTo>
                    <a:pt x="81672" y="134174"/>
                  </a:lnTo>
                  <a:lnTo>
                    <a:pt x="79211" y="131306"/>
                  </a:lnTo>
                  <a:lnTo>
                    <a:pt x="73796" y="129558"/>
                  </a:lnTo>
                  <a:lnTo>
                    <a:pt x="68381" y="125793"/>
                  </a:lnTo>
                  <a:lnTo>
                    <a:pt x="65920" y="116874"/>
                  </a:lnTo>
                  <a:lnTo>
                    <a:pt x="65920" y="66901"/>
                  </a:lnTo>
                  <a:lnTo>
                    <a:pt x="67448" y="65931"/>
                  </a:lnTo>
                  <a:lnTo>
                    <a:pt x="71631" y="59400"/>
                  </a:lnTo>
                  <a:lnTo>
                    <a:pt x="61735" y="59400"/>
                  </a:lnTo>
                  <a:lnTo>
                    <a:pt x="60583" y="58241"/>
                  </a:lnTo>
                  <a:lnTo>
                    <a:pt x="59063" y="55941"/>
                  </a:lnTo>
                  <a:lnTo>
                    <a:pt x="35903" y="18832"/>
                  </a:lnTo>
                  <a:lnTo>
                    <a:pt x="34743" y="17098"/>
                  </a:lnTo>
                  <a:lnTo>
                    <a:pt x="32444" y="14030"/>
                  </a:lnTo>
                  <a:lnTo>
                    <a:pt x="32444" y="5363"/>
                  </a:lnTo>
                  <a:lnTo>
                    <a:pt x="41453" y="5188"/>
                  </a:lnTo>
                  <a:lnTo>
                    <a:pt x="41453" y="3839"/>
                  </a:lnTo>
                  <a:close/>
                </a:path>
                <a:path w="113030" h="136525">
                  <a:moveTo>
                    <a:pt x="81672" y="135256"/>
                  </a:moveTo>
                  <a:lnTo>
                    <a:pt x="63216" y="135256"/>
                  </a:lnTo>
                  <a:lnTo>
                    <a:pt x="74374" y="136094"/>
                  </a:lnTo>
                  <a:lnTo>
                    <a:pt x="79927" y="136094"/>
                  </a:lnTo>
                  <a:lnTo>
                    <a:pt x="81672" y="135900"/>
                  </a:lnTo>
                  <a:lnTo>
                    <a:pt x="81672" y="135256"/>
                  </a:lnTo>
                  <a:close/>
                </a:path>
                <a:path w="113030" h="136525">
                  <a:moveTo>
                    <a:pt x="112721" y="3459"/>
                  </a:moveTo>
                  <a:lnTo>
                    <a:pt x="90297" y="3459"/>
                  </a:lnTo>
                  <a:lnTo>
                    <a:pt x="90297" y="18064"/>
                  </a:lnTo>
                  <a:lnTo>
                    <a:pt x="87590" y="21348"/>
                  </a:lnTo>
                  <a:lnTo>
                    <a:pt x="86256" y="23443"/>
                  </a:lnTo>
                  <a:lnTo>
                    <a:pt x="66486" y="55553"/>
                  </a:lnTo>
                  <a:lnTo>
                    <a:pt x="64966" y="58051"/>
                  </a:lnTo>
                  <a:lnTo>
                    <a:pt x="63810" y="59400"/>
                  </a:lnTo>
                  <a:lnTo>
                    <a:pt x="71631" y="59400"/>
                  </a:lnTo>
                  <a:lnTo>
                    <a:pt x="100446" y="14414"/>
                  </a:lnTo>
                  <a:lnTo>
                    <a:pt x="102967" y="9035"/>
                  </a:lnTo>
                  <a:lnTo>
                    <a:pt x="108117" y="5960"/>
                  </a:lnTo>
                  <a:lnTo>
                    <a:pt x="109490" y="5188"/>
                  </a:lnTo>
                  <a:lnTo>
                    <a:pt x="112721" y="4424"/>
                  </a:lnTo>
                  <a:lnTo>
                    <a:pt x="112721" y="3459"/>
                  </a:lnTo>
                  <a:close/>
                </a:path>
                <a:path w="113030" h="136525">
                  <a:moveTo>
                    <a:pt x="84519" y="0"/>
                  </a:moveTo>
                  <a:lnTo>
                    <a:pt x="77814" y="0"/>
                  </a:lnTo>
                  <a:lnTo>
                    <a:pt x="75921" y="395"/>
                  </a:lnTo>
                  <a:lnTo>
                    <a:pt x="75921" y="7484"/>
                  </a:lnTo>
                  <a:lnTo>
                    <a:pt x="90297" y="3459"/>
                  </a:lnTo>
                  <a:lnTo>
                    <a:pt x="112721" y="3459"/>
                  </a:lnTo>
                  <a:lnTo>
                    <a:pt x="112721" y="1361"/>
                  </a:lnTo>
                  <a:lnTo>
                    <a:pt x="112341" y="826"/>
                  </a:lnTo>
                  <a:lnTo>
                    <a:pt x="89336" y="826"/>
                  </a:lnTo>
                  <a:lnTo>
                    <a:pt x="84519" y="0"/>
                  </a:lnTo>
                  <a:close/>
                </a:path>
                <a:path w="113030" h="136525">
                  <a:moveTo>
                    <a:pt x="7698" y="0"/>
                  </a:moveTo>
                  <a:lnTo>
                    <a:pt x="1155" y="0"/>
                  </a:lnTo>
                  <a:lnTo>
                    <a:pt x="0" y="1535"/>
                  </a:lnTo>
                  <a:lnTo>
                    <a:pt x="0" y="6150"/>
                  </a:lnTo>
                  <a:lnTo>
                    <a:pt x="9412" y="3839"/>
                  </a:lnTo>
                  <a:lnTo>
                    <a:pt x="41453" y="3839"/>
                  </a:lnTo>
                  <a:lnTo>
                    <a:pt x="41453" y="826"/>
                  </a:lnTo>
                  <a:lnTo>
                    <a:pt x="11331" y="826"/>
                  </a:lnTo>
                  <a:lnTo>
                    <a:pt x="7698" y="0"/>
                  </a:lnTo>
                  <a:close/>
                </a:path>
                <a:path w="113030" h="136525">
                  <a:moveTo>
                    <a:pt x="39153" y="0"/>
                  </a:moveTo>
                  <a:lnTo>
                    <a:pt x="35903" y="0"/>
                  </a:lnTo>
                  <a:lnTo>
                    <a:pt x="30706" y="826"/>
                  </a:lnTo>
                  <a:lnTo>
                    <a:pt x="41453" y="826"/>
                  </a:lnTo>
                  <a:lnTo>
                    <a:pt x="41453" y="209"/>
                  </a:lnTo>
                  <a:lnTo>
                    <a:pt x="39153" y="0"/>
                  </a:lnTo>
                  <a:close/>
                </a:path>
                <a:path w="113030" h="136525">
                  <a:moveTo>
                    <a:pt x="111755" y="0"/>
                  </a:moveTo>
                  <a:lnTo>
                    <a:pt x="105050" y="0"/>
                  </a:lnTo>
                  <a:lnTo>
                    <a:pt x="99481" y="826"/>
                  </a:lnTo>
                  <a:lnTo>
                    <a:pt x="112341" y="826"/>
                  </a:lnTo>
                  <a:lnTo>
                    <a:pt x="111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0277" y="6336335"/>
              <a:ext cx="165100" cy="136525"/>
            </a:xfrm>
            <a:custGeom>
              <a:avLst/>
              <a:gdLst/>
              <a:ahLst/>
              <a:cxnLst/>
              <a:rect l="l" t="t" r="r" b="b"/>
              <a:pathLst>
                <a:path w="165100" h="136525">
                  <a:moveTo>
                    <a:pt x="10055" y="193"/>
                  </a:moveTo>
                  <a:lnTo>
                    <a:pt x="4874" y="193"/>
                  </a:lnTo>
                  <a:lnTo>
                    <a:pt x="3358" y="589"/>
                  </a:lnTo>
                  <a:lnTo>
                    <a:pt x="3358" y="2307"/>
                  </a:lnTo>
                  <a:lnTo>
                    <a:pt x="5701" y="5120"/>
                  </a:lnTo>
                  <a:lnTo>
                    <a:pt x="10794" y="8291"/>
                  </a:lnTo>
                  <a:lnTo>
                    <a:pt x="15907" y="18719"/>
                  </a:lnTo>
                  <a:lnTo>
                    <a:pt x="18118" y="42069"/>
                  </a:lnTo>
                  <a:lnTo>
                    <a:pt x="18202" y="44377"/>
                  </a:lnTo>
                  <a:lnTo>
                    <a:pt x="17835" y="58703"/>
                  </a:lnTo>
                  <a:lnTo>
                    <a:pt x="13600" y="115338"/>
                  </a:lnTo>
                  <a:lnTo>
                    <a:pt x="1936" y="131114"/>
                  </a:lnTo>
                  <a:lnTo>
                    <a:pt x="0" y="133973"/>
                  </a:lnTo>
                  <a:lnTo>
                    <a:pt x="62" y="135431"/>
                  </a:lnTo>
                  <a:lnTo>
                    <a:pt x="554" y="136284"/>
                  </a:lnTo>
                  <a:lnTo>
                    <a:pt x="5642" y="136284"/>
                  </a:lnTo>
                  <a:lnTo>
                    <a:pt x="8908" y="135431"/>
                  </a:lnTo>
                  <a:lnTo>
                    <a:pt x="40456" y="135431"/>
                  </a:lnTo>
                  <a:lnTo>
                    <a:pt x="40456" y="134174"/>
                  </a:lnTo>
                  <a:lnTo>
                    <a:pt x="37627" y="131092"/>
                  </a:lnTo>
                  <a:lnTo>
                    <a:pt x="31478" y="129149"/>
                  </a:lnTo>
                  <a:lnTo>
                    <a:pt x="25510" y="123721"/>
                  </a:lnTo>
                  <a:lnTo>
                    <a:pt x="23229" y="110188"/>
                  </a:lnTo>
                  <a:lnTo>
                    <a:pt x="28996" y="40925"/>
                  </a:lnTo>
                  <a:lnTo>
                    <a:pt x="29589" y="39956"/>
                  </a:lnTo>
                  <a:lnTo>
                    <a:pt x="47590" y="39956"/>
                  </a:lnTo>
                  <a:lnTo>
                    <a:pt x="31240" y="5108"/>
                  </a:lnTo>
                  <a:lnTo>
                    <a:pt x="30489" y="3455"/>
                  </a:lnTo>
                  <a:lnTo>
                    <a:pt x="30212" y="1027"/>
                  </a:lnTo>
                  <a:lnTo>
                    <a:pt x="13511" y="1027"/>
                  </a:lnTo>
                  <a:lnTo>
                    <a:pt x="10055" y="193"/>
                  </a:lnTo>
                  <a:close/>
                </a:path>
                <a:path w="165100" h="136525">
                  <a:moveTo>
                    <a:pt x="40456" y="135431"/>
                  </a:moveTo>
                  <a:lnTo>
                    <a:pt x="24532" y="135431"/>
                  </a:lnTo>
                  <a:lnTo>
                    <a:pt x="33157" y="136284"/>
                  </a:lnTo>
                  <a:lnTo>
                    <a:pt x="38346" y="136284"/>
                  </a:lnTo>
                  <a:lnTo>
                    <a:pt x="40456" y="136090"/>
                  </a:lnTo>
                  <a:lnTo>
                    <a:pt x="40456" y="135431"/>
                  </a:lnTo>
                  <a:close/>
                </a:path>
                <a:path w="165100" h="136525">
                  <a:moveTo>
                    <a:pt x="144606" y="36892"/>
                  </a:moveTo>
                  <a:lnTo>
                    <a:pt x="129109" y="36892"/>
                  </a:lnTo>
                  <a:lnTo>
                    <a:pt x="130071" y="39579"/>
                  </a:lnTo>
                  <a:lnTo>
                    <a:pt x="130071" y="44377"/>
                  </a:lnTo>
                  <a:lnTo>
                    <a:pt x="135287" y="118817"/>
                  </a:lnTo>
                  <a:lnTo>
                    <a:pt x="133522" y="126456"/>
                  </a:lnTo>
                  <a:lnTo>
                    <a:pt x="129427" y="129846"/>
                  </a:lnTo>
                  <a:lnTo>
                    <a:pt x="125292" y="131655"/>
                  </a:lnTo>
                  <a:lnTo>
                    <a:pt x="123526" y="134360"/>
                  </a:lnTo>
                  <a:lnTo>
                    <a:pt x="123450" y="135431"/>
                  </a:lnTo>
                  <a:lnTo>
                    <a:pt x="123804" y="136284"/>
                  </a:lnTo>
                  <a:lnTo>
                    <a:pt x="130040" y="136284"/>
                  </a:lnTo>
                  <a:lnTo>
                    <a:pt x="136195" y="135431"/>
                  </a:lnTo>
                  <a:lnTo>
                    <a:pt x="164722" y="135431"/>
                  </a:lnTo>
                  <a:lnTo>
                    <a:pt x="164722" y="134360"/>
                  </a:lnTo>
                  <a:lnTo>
                    <a:pt x="162489" y="131331"/>
                  </a:lnTo>
                  <a:lnTo>
                    <a:pt x="157505" y="130015"/>
                  </a:lnTo>
                  <a:lnTo>
                    <a:pt x="152343" y="126937"/>
                  </a:lnTo>
                  <a:lnTo>
                    <a:pt x="149578" y="118623"/>
                  </a:lnTo>
                  <a:lnTo>
                    <a:pt x="144606" y="36892"/>
                  </a:lnTo>
                  <a:close/>
                </a:path>
                <a:path w="165100" h="136525">
                  <a:moveTo>
                    <a:pt x="164722" y="135431"/>
                  </a:moveTo>
                  <a:lnTo>
                    <a:pt x="149760" y="135431"/>
                  </a:lnTo>
                  <a:lnTo>
                    <a:pt x="156469" y="136284"/>
                  </a:lnTo>
                  <a:lnTo>
                    <a:pt x="164722" y="136284"/>
                  </a:lnTo>
                  <a:lnTo>
                    <a:pt x="164722" y="135431"/>
                  </a:lnTo>
                  <a:close/>
                </a:path>
                <a:path w="165100" h="136525">
                  <a:moveTo>
                    <a:pt x="47590" y="39956"/>
                  </a:moveTo>
                  <a:lnTo>
                    <a:pt x="30924" y="39956"/>
                  </a:lnTo>
                  <a:lnTo>
                    <a:pt x="31881" y="40533"/>
                  </a:lnTo>
                  <a:lnTo>
                    <a:pt x="32483" y="42069"/>
                  </a:lnTo>
                  <a:lnTo>
                    <a:pt x="73369" y="127636"/>
                  </a:lnTo>
                  <a:lnTo>
                    <a:pt x="73967" y="128981"/>
                  </a:lnTo>
                  <a:lnTo>
                    <a:pt x="75297" y="133205"/>
                  </a:lnTo>
                  <a:lnTo>
                    <a:pt x="79152" y="133205"/>
                  </a:lnTo>
                  <a:lnTo>
                    <a:pt x="82219" y="125332"/>
                  </a:lnTo>
                  <a:lnTo>
                    <a:pt x="83189" y="123622"/>
                  </a:lnTo>
                  <a:lnTo>
                    <a:pt x="90371" y="108986"/>
                  </a:lnTo>
                  <a:lnTo>
                    <a:pt x="80168" y="108986"/>
                  </a:lnTo>
                  <a:lnTo>
                    <a:pt x="79431" y="107252"/>
                  </a:lnTo>
                  <a:lnTo>
                    <a:pt x="77286" y="103219"/>
                  </a:lnTo>
                  <a:lnTo>
                    <a:pt x="47590" y="39956"/>
                  </a:lnTo>
                  <a:close/>
                </a:path>
                <a:path w="165100" h="136525">
                  <a:moveTo>
                    <a:pt x="135966" y="0"/>
                  </a:moveTo>
                  <a:lnTo>
                    <a:pt x="134426" y="4614"/>
                  </a:lnTo>
                  <a:lnTo>
                    <a:pt x="133309" y="6724"/>
                  </a:lnTo>
                  <a:lnTo>
                    <a:pt x="87497" y="98600"/>
                  </a:lnTo>
                  <a:lnTo>
                    <a:pt x="84403" y="104960"/>
                  </a:lnTo>
                  <a:lnTo>
                    <a:pt x="82498" y="108986"/>
                  </a:lnTo>
                  <a:lnTo>
                    <a:pt x="90371" y="108986"/>
                  </a:lnTo>
                  <a:lnTo>
                    <a:pt x="122928" y="42647"/>
                  </a:lnTo>
                  <a:lnTo>
                    <a:pt x="124855" y="38614"/>
                  </a:lnTo>
                  <a:lnTo>
                    <a:pt x="126596" y="36892"/>
                  </a:lnTo>
                  <a:lnTo>
                    <a:pt x="144606" y="36892"/>
                  </a:lnTo>
                  <a:lnTo>
                    <a:pt x="143776" y="23260"/>
                  </a:lnTo>
                  <a:lnTo>
                    <a:pt x="145724" y="11233"/>
                  </a:lnTo>
                  <a:lnTo>
                    <a:pt x="150776" y="6609"/>
                  </a:lnTo>
                  <a:lnTo>
                    <a:pt x="155986" y="5108"/>
                  </a:lnTo>
                  <a:lnTo>
                    <a:pt x="158366" y="2497"/>
                  </a:lnTo>
                  <a:lnTo>
                    <a:pt x="158366" y="1341"/>
                  </a:lnTo>
                  <a:lnTo>
                    <a:pt x="158154" y="1027"/>
                  </a:lnTo>
                  <a:lnTo>
                    <a:pt x="146278" y="1027"/>
                  </a:lnTo>
                  <a:lnTo>
                    <a:pt x="140166" y="193"/>
                  </a:lnTo>
                  <a:lnTo>
                    <a:pt x="138242" y="193"/>
                  </a:lnTo>
                  <a:lnTo>
                    <a:pt x="135966" y="0"/>
                  </a:lnTo>
                  <a:close/>
                </a:path>
                <a:path w="165100" h="136525">
                  <a:moveTo>
                    <a:pt x="30117" y="193"/>
                  </a:moveTo>
                  <a:lnTo>
                    <a:pt x="24032" y="193"/>
                  </a:lnTo>
                  <a:lnTo>
                    <a:pt x="20616" y="1027"/>
                  </a:lnTo>
                  <a:lnTo>
                    <a:pt x="30212" y="1027"/>
                  </a:lnTo>
                  <a:lnTo>
                    <a:pt x="30117" y="193"/>
                  </a:lnTo>
                  <a:close/>
                </a:path>
                <a:path w="165100" h="136525">
                  <a:moveTo>
                    <a:pt x="157590" y="193"/>
                  </a:moveTo>
                  <a:lnTo>
                    <a:pt x="153375" y="193"/>
                  </a:lnTo>
                  <a:lnTo>
                    <a:pt x="151657" y="1027"/>
                  </a:lnTo>
                  <a:lnTo>
                    <a:pt x="158154" y="1027"/>
                  </a:lnTo>
                  <a:lnTo>
                    <a:pt x="157590" y="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5285" y="6336778"/>
              <a:ext cx="100965" cy="136525"/>
            </a:xfrm>
            <a:custGeom>
              <a:avLst/>
              <a:gdLst/>
              <a:ahLst/>
              <a:cxnLst/>
              <a:rect l="l" t="t" r="r" b="b"/>
              <a:pathLst>
                <a:path w="100965" h="136525">
                  <a:moveTo>
                    <a:pt x="85826" y="135227"/>
                  </a:moveTo>
                  <a:lnTo>
                    <a:pt x="39416" y="135227"/>
                  </a:lnTo>
                  <a:lnTo>
                    <a:pt x="61245" y="135888"/>
                  </a:lnTo>
                  <a:lnTo>
                    <a:pt x="72167" y="136067"/>
                  </a:lnTo>
                  <a:lnTo>
                    <a:pt x="80536" y="136067"/>
                  </a:lnTo>
                  <a:lnTo>
                    <a:pt x="84755" y="136443"/>
                  </a:lnTo>
                  <a:lnTo>
                    <a:pt x="85826" y="135227"/>
                  </a:lnTo>
                  <a:close/>
                </a:path>
                <a:path w="100965" h="136525">
                  <a:moveTo>
                    <a:pt x="6701" y="0"/>
                  </a:moveTo>
                  <a:lnTo>
                    <a:pt x="1147" y="0"/>
                  </a:lnTo>
                  <a:lnTo>
                    <a:pt x="126" y="690"/>
                  </a:lnTo>
                  <a:lnTo>
                    <a:pt x="0" y="4533"/>
                  </a:lnTo>
                  <a:lnTo>
                    <a:pt x="4223" y="4909"/>
                  </a:lnTo>
                  <a:lnTo>
                    <a:pt x="5743" y="5285"/>
                  </a:lnTo>
                  <a:lnTo>
                    <a:pt x="16113" y="6837"/>
                  </a:lnTo>
                  <a:lnTo>
                    <a:pt x="16113" y="121380"/>
                  </a:lnTo>
                  <a:lnTo>
                    <a:pt x="15706" y="126767"/>
                  </a:lnTo>
                  <a:lnTo>
                    <a:pt x="10738" y="129055"/>
                  </a:lnTo>
                  <a:lnTo>
                    <a:pt x="4595" y="132165"/>
                  </a:lnTo>
                  <a:lnTo>
                    <a:pt x="2604" y="132165"/>
                  </a:lnTo>
                  <a:lnTo>
                    <a:pt x="2295" y="134116"/>
                  </a:lnTo>
                  <a:lnTo>
                    <a:pt x="2295" y="135660"/>
                  </a:lnTo>
                  <a:lnTo>
                    <a:pt x="3439" y="136067"/>
                  </a:lnTo>
                  <a:lnTo>
                    <a:pt x="12821" y="136067"/>
                  </a:lnTo>
                  <a:lnTo>
                    <a:pt x="20864" y="135469"/>
                  </a:lnTo>
                  <a:lnTo>
                    <a:pt x="28500" y="135260"/>
                  </a:lnTo>
                  <a:lnTo>
                    <a:pt x="85826" y="135227"/>
                  </a:lnTo>
                  <a:lnTo>
                    <a:pt x="88522" y="132165"/>
                  </a:lnTo>
                  <a:lnTo>
                    <a:pt x="4595" y="132165"/>
                  </a:lnTo>
                  <a:lnTo>
                    <a:pt x="2664" y="131789"/>
                  </a:lnTo>
                  <a:lnTo>
                    <a:pt x="88853" y="131789"/>
                  </a:lnTo>
                  <a:lnTo>
                    <a:pt x="90902" y="129462"/>
                  </a:lnTo>
                  <a:lnTo>
                    <a:pt x="91959" y="128307"/>
                  </a:lnTo>
                  <a:lnTo>
                    <a:pt x="29651" y="128307"/>
                  </a:lnTo>
                  <a:lnTo>
                    <a:pt x="31172" y="123696"/>
                  </a:lnTo>
                  <a:lnTo>
                    <a:pt x="31057" y="73464"/>
                  </a:lnTo>
                  <a:lnTo>
                    <a:pt x="30582" y="70821"/>
                  </a:lnTo>
                  <a:lnTo>
                    <a:pt x="80284" y="70821"/>
                  </a:lnTo>
                  <a:lnTo>
                    <a:pt x="80343" y="62453"/>
                  </a:lnTo>
                  <a:lnTo>
                    <a:pt x="31172" y="62453"/>
                  </a:lnTo>
                  <a:lnTo>
                    <a:pt x="31172" y="8054"/>
                  </a:lnTo>
                  <a:lnTo>
                    <a:pt x="30796" y="8054"/>
                  </a:lnTo>
                  <a:lnTo>
                    <a:pt x="31172" y="7286"/>
                  </a:lnTo>
                  <a:lnTo>
                    <a:pt x="90123" y="7286"/>
                  </a:lnTo>
                  <a:lnTo>
                    <a:pt x="90123" y="1919"/>
                  </a:lnTo>
                  <a:lnTo>
                    <a:pt x="89907" y="818"/>
                  </a:lnTo>
                  <a:lnTo>
                    <a:pt x="60870" y="818"/>
                  </a:lnTo>
                  <a:lnTo>
                    <a:pt x="29281" y="127"/>
                  </a:lnTo>
                  <a:lnTo>
                    <a:pt x="6701" y="0"/>
                  </a:lnTo>
                  <a:close/>
                </a:path>
                <a:path w="100965" h="136525">
                  <a:moveTo>
                    <a:pt x="100268" y="108505"/>
                  </a:moveTo>
                  <a:lnTo>
                    <a:pt x="98942" y="108505"/>
                  </a:lnTo>
                  <a:lnTo>
                    <a:pt x="95794" y="111599"/>
                  </a:lnTo>
                  <a:lnTo>
                    <a:pt x="87979" y="118406"/>
                  </a:lnTo>
                  <a:lnTo>
                    <a:pt x="72344" y="125213"/>
                  </a:lnTo>
                  <a:lnTo>
                    <a:pt x="45738" y="128307"/>
                  </a:lnTo>
                  <a:lnTo>
                    <a:pt x="91959" y="128307"/>
                  </a:lnTo>
                  <a:lnTo>
                    <a:pt x="95490" y="124444"/>
                  </a:lnTo>
                  <a:lnTo>
                    <a:pt x="100462" y="117727"/>
                  </a:lnTo>
                  <a:lnTo>
                    <a:pt x="100462" y="110429"/>
                  </a:lnTo>
                  <a:lnTo>
                    <a:pt x="100268" y="108505"/>
                  </a:lnTo>
                  <a:close/>
                </a:path>
                <a:path w="100965" h="136525">
                  <a:moveTo>
                    <a:pt x="80284" y="70821"/>
                  </a:moveTo>
                  <a:lnTo>
                    <a:pt x="62984" y="70821"/>
                  </a:lnTo>
                  <a:lnTo>
                    <a:pt x="71341" y="73464"/>
                  </a:lnTo>
                  <a:lnTo>
                    <a:pt x="74522" y="79278"/>
                  </a:lnTo>
                  <a:lnTo>
                    <a:pt x="75800" y="85091"/>
                  </a:lnTo>
                  <a:lnTo>
                    <a:pt x="78446" y="87734"/>
                  </a:lnTo>
                  <a:lnTo>
                    <a:pt x="79788" y="87734"/>
                  </a:lnTo>
                  <a:lnTo>
                    <a:pt x="80536" y="86978"/>
                  </a:lnTo>
                  <a:lnTo>
                    <a:pt x="80497" y="79278"/>
                  </a:lnTo>
                  <a:lnTo>
                    <a:pt x="80284" y="75049"/>
                  </a:lnTo>
                  <a:lnTo>
                    <a:pt x="80284" y="70821"/>
                  </a:lnTo>
                  <a:close/>
                </a:path>
                <a:path w="100965" h="136525">
                  <a:moveTo>
                    <a:pt x="79974" y="47060"/>
                  </a:moveTo>
                  <a:lnTo>
                    <a:pt x="78446" y="47060"/>
                  </a:lnTo>
                  <a:lnTo>
                    <a:pt x="76314" y="49465"/>
                  </a:lnTo>
                  <a:lnTo>
                    <a:pt x="74553" y="54756"/>
                  </a:lnTo>
                  <a:lnTo>
                    <a:pt x="69913" y="60047"/>
                  </a:lnTo>
                  <a:lnTo>
                    <a:pt x="59144" y="62453"/>
                  </a:lnTo>
                  <a:lnTo>
                    <a:pt x="80343" y="62453"/>
                  </a:lnTo>
                  <a:lnTo>
                    <a:pt x="80436" y="60047"/>
                  </a:lnTo>
                  <a:lnTo>
                    <a:pt x="80536" y="49174"/>
                  </a:lnTo>
                  <a:lnTo>
                    <a:pt x="79974" y="47060"/>
                  </a:lnTo>
                  <a:close/>
                </a:path>
                <a:path w="100965" h="136525">
                  <a:moveTo>
                    <a:pt x="90123" y="7978"/>
                  </a:moveTo>
                  <a:lnTo>
                    <a:pt x="56801" y="7978"/>
                  </a:lnTo>
                  <a:lnTo>
                    <a:pt x="66454" y="8300"/>
                  </a:lnTo>
                  <a:lnTo>
                    <a:pt x="75593" y="9849"/>
                  </a:lnTo>
                  <a:lnTo>
                    <a:pt x="81672" y="13453"/>
                  </a:lnTo>
                  <a:lnTo>
                    <a:pt x="84755" y="17862"/>
                  </a:lnTo>
                  <a:lnTo>
                    <a:pt x="81672" y="27100"/>
                  </a:lnTo>
                  <a:lnTo>
                    <a:pt x="87451" y="27100"/>
                  </a:lnTo>
                  <a:lnTo>
                    <a:pt x="90123" y="25560"/>
                  </a:lnTo>
                  <a:lnTo>
                    <a:pt x="90123" y="7978"/>
                  </a:lnTo>
                  <a:close/>
                </a:path>
                <a:path w="100965" h="136525">
                  <a:moveTo>
                    <a:pt x="31172" y="7286"/>
                  </a:moveTo>
                  <a:lnTo>
                    <a:pt x="30796" y="8054"/>
                  </a:lnTo>
                  <a:lnTo>
                    <a:pt x="31172" y="8054"/>
                  </a:lnTo>
                  <a:lnTo>
                    <a:pt x="31172" y="7286"/>
                  </a:lnTo>
                  <a:close/>
                </a:path>
                <a:path w="100965" h="136525">
                  <a:moveTo>
                    <a:pt x="90123" y="7286"/>
                  </a:moveTo>
                  <a:lnTo>
                    <a:pt x="31172" y="7286"/>
                  </a:lnTo>
                  <a:lnTo>
                    <a:pt x="31172" y="8054"/>
                  </a:lnTo>
                  <a:lnTo>
                    <a:pt x="49182" y="8054"/>
                  </a:lnTo>
                  <a:lnTo>
                    <a:pt x="56801" y="7978"/>
                  </a:lnTo>
                  <a:lnTo>
                    <a:pt x="90123" y="7978"/>
                  </a:lnTo>
                  <a:lnTo>
                    <a:pt x="90123" y="7286"/>
                  </a:lnTo>
                  <a:close/>
                </a:path>
                <a:path w="100965" h="136525">
                  <a:moveTo>
                    <a:pt x="89747" y="0"/>
                  </a:moveTo>
                  <a:lnTo>
                    <a:pt x="88230" y="0"/>
                  </a:lnTo>
                  <a:lnTo>
                    <a:pt x="81978" y="127"/>
                  </a:lnTo>
                  <a:lnTo>
                    <a:pt x="60870" y="818"/>
                  </a:lnTo>
                  <a:lnTo>
                    <a:pt x="89907" y="818"/>
                  </a:lnTo>
                  <a:lnTo>
                    <a:pt x="89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91326" y="6322901"/>
              <a:ext cx="911427" cy="1585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81916" y="6445426"/>
              <a:ext cx="373427" cy="2477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48832" y="6088538"/>
              <a:ext cx="180665" cy="1806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63593" y="6160100"/>
              <a:ext cx="352425" cy="59055"/>
            </a:xfrm>
            <a:custGeom>
              <a:avLst/>
              <a:gdLst/>
              <a:ahLst/>
              <a:cxnLst/>
              <a:rect l="l" t="t" r="r" b="b"/>
              <a:pathLst>
                <a:path w="352425" h="59054">
                  <a:moveTo>
                    <a:pt x="74606" y="10726"/>
                  </a:moveTo>
                  <a:lnTo>
                    <a:pt x="63732" y="10726"/>
                  </a:lnTo>
                  <a:lnTo>
                    <a:pt x="63732" y="57058"/>
                  </a:lnTo>
                  <a:lnTo>
                    <a:pt x="74606" y="57058"/>
                  </a:lnTo>
                  <a:lnTo>
                    <a:pt x="74606" y="10726"/>
                  </a:lnTo>
                  <a:close/>
                </a:path>
                <a:path w="352425" h="59054">
                  <a:moveTo>
                    <a:pt x="99500" y="1380"/>
                  </a:moveTo>
                  <a:lnTo>
                    <a:pt x="38839" y="1380"/>
                  </a:lnTo>
                  <a:lnTo>
                    <a:pt x="38839" y="10726"/>
                  </a:lnTo>
                  <a:lnTo>
                    <a:pt x="99500" y="10726"/>
                  </a:lnTo>
                  <a:lnTo>
                    <a:pt x="99500" y="1380"/>
                  </a:lnTo>
                  <a:close/>
                </a:path>
                <a:path w="352425" h="59054">
                  <a:moveTo>
                    <a:pt x="10874" y="1380"/>
                  </a:moveTo>
                  <a:lnTo>
                    <a:pt x="0" y="1380"/>
                  </a:lnTo>
                  <a:lnTo>
                    <a:pt x="0" y="57058"/>
                  </a:lnTo>
                  <a:lnTo>
                    <a:pt x="10874" y="57058"/>
                  </a:lnTo>
                  <a:lnTo>
                    <a:pt x="10874" y="1380"/>
                  </a:lnTo>
                  <a:close/>
                </a:path>
                <a:path w="352425" h="59054">
                  <a:moveTo>
                    <a:pt x="233795" y="0"/>
                  </a:moveTo>
                  <a:lnTo>
                    <a:pt x="219408" y="2144"/>
                  </a:lnTo>
                  <a:lnTo>
                    <a:pt x="209335" y="8079"/>
                  </a:lnTo>
                  <a:lnTo>
                    <a:pt x="203412" y="17059"/>
                  </a:lnTo>
                  <a:lnTo>
                    <a:pt x="201475" y="28337"/>
                  </a:lnTo>
                  <a:lnTo>
                    <a:pt x="203916" y="41602"/>
                  </a:lnTo>
                  <a:lnTo>
                    <a:pt x="210609" y="50998"/>
                  </a:lnTo>
                  <a:lnTo>
                    <a:pt x="220604" y="56589"/>
                  </a:lnTo>
                  <a:lnTo>
                    <a:pt x="232953" y="58439"/>
                  </a:lnTo>
                  <a:lnTo>
                    <a:pt x="248453" y="55996"/>
                  </a:lnTo>
                  <a:lnTo>
                    <a:pt x="257692" y="50157"/>
                  </a:lnTo>
                  <a:lnTo>
                    <a:pt x="258395" y="49096"/>
                  </a:lnTo>
                  <a:lnTo>
                    <a:pt x="233795" y="49096"/>
                  </a:lnTo>
                  <a:lnTo>
                    <a:pt x="225440" y="47843"/>
                  </a:lnTo>
                  <a:lnTo>
                    <a:pt x="218708" y="44127"/>
                  </a:lnTo>
                  <a:lnTo>
                    <a:pt x="214216" y="38012"/>
                  </a:lnTo>
                  <a:lnTo>
                    <a:pt x="212582" y="29562"/>
                  </a:lnTo>
                  <a:lnTo>
                    <a:pt x="213828" y="21525"/>
                  </a:lnTo>
                  <a:lnTo>
                    <a:pt x="217723" y="15117"/>
                  </a:lnTo>
                  <a:lnTo>
                    <a:pt x="224505" y="10878"/>
                  </a:lnTo>
                  <a:lnTo>
                    <a:pt x="234412" y="9346"/>
                  </a:lnTo>
                  <a:lnTo>
                    <a:pt x="258106" y="9346"/>
                  </a:lnTo>
                  <a:lnTo>
                    <a:pt x="257518" y="8451"/>
                  </a:lnTo>
                  <a:lnTo>
                    <a:pt x="248772" y="2571"/>
                  </a:lnTo>
                  <a:lnTo>
                    <a:pt x="233795" y="0"/>
                  </a:lnTo>
                  <a:close/>
                </a:path>
                <a:path w="352425" h="59054">
                  <a:moveTo>
                    <a:pt x="264048" y="37222"/>
                  </a:moveTo>
                  <a:lnTo>
                    <a:pt x="253174" y="37222"/>
                  </a:lnTo>
                  <a:lnTo>
                    <a:pt x="252100" y="41511"/>
                  </a:lnTo>
                  <a:lnTo>
                    <a:pt x="246511" y="49096"/>
                  </a:lnTo>
                  <a:lnTo>
                    <a:pt x="258395" y="49096"/>
                  </a:lnTo>
                  <a:lnTo>
                    <a:pt x="262335" y="43154"/>
                  </a:lnTo>
                  <a:lnTo>
                    <a:pt x="264048" y="37222"/>
                  </a:lnTo>
                  <a:close/>
                </a:path>
                <a:path w="352425" h="59054">
                  <a:moveTo>
                    <a:pt x="258106" y="9346"/>
                  </a:moveTo>
                  <a:lnTo>
                    <a:pt x="247430" y="9346"/>
                  </a:lnTo>
                  <a:lnTo>
                    <a:pt x="251720" y="17230"/>
                  </a:lnTo>
                  <a:lnTo>
                    <a:pt x="252332" y="19146"/>
                  </a:lnTo>
                  <a:lnTo>
                    <a:pt x="263203" y="19146"/>
                  </a:lnTo>
                  <a:lnTo>
                    <a:pt x="261754" y="14893"/>
                  </a:lnTo>
                  <a:lnTo>
                    <a:pt x="258106" y="9346"/>
                  </a:lnTo>
                  <a:close/>
                </a:path>
                <a:path w="352425" h="59054">
                  <a:moveTo>
                    <a:pt x="176721" y="1380"/>
                  </a:moveTo>
                  <a:lnTo>
                    <a:pt x="126783" y="1380"/>
                  </a:lnTo>
                  <a:lnTo>
                    <a:pt x="126783" y="57058"/>
                  </a:lnTo>
                  <a:lnTo>
                    <a:pt x="177636" y="57058"/>
                  </a:lnTo>
                  <a:lnTo>
                    <a:pt x="177636" y="47720"/>
                  </a:lnTo>
                  <a:lnTo>
                    <a:pt x="137657" y="47720"/>
                  </a:lnTo>
                  <a:lnTo>
                    <a:pt x="137657" y="33014"/>
                  </a:lnTo>
                  <a:lnTo>
                    <a:pt x="171276" y="33014"/>
                  </a:lnTo>
                  <a:lnTo>
                    <a:pt x="171276" y="23664"/>
                  </a:lnTo>
                  <a:lnTo>
                    <a:pt x="137657" y="23664"/>
                  </a:lnTo>
                  <a:lnTo>
                    <a:pt x="137657" y="10726"/>
                  </a:lnTo>
                  <a:lnTo>
                    <a:pt x="176721" y="10726"/>
                  </a:lnTo>
                  <a:lnTo>
                    <a:pt x="176721" y="1380"/>
                  </a:lnTo>
                  <a:close/>
                </a:path>
                <a:path w="352425" h="59054">
                  <a:moveTo>
                    <a:pt x="303667" y="1380"/>
                  </a:moveTo>
                  <a:lnTo>
                    <a:pt x="292789" y="1380"/>
                  </a:lnTo>
                  <a:lnTo>
                    <a:pt x="292789" y="57058"/>
                  </a:lnTo>
                  <a:lnTo>
                    <a:pt x="303667" y="57058"/>
                  </a:lnTo>
                  <a:lnTo>
                    <a:pt x="303667" y="33087"/>
                  </a:lnTo>
                  <a:lnTo>
                    <a:pt x="351914" y="33087"/>
                  </a:lnTo>
                  <a:lnTo>
                    <a:pt x="351914" y="23435"/>
                  </a:lnTo>
                  <a:lnTo>
                    <a:pt x="303667" y="23435"/>
                  </a:lnTo>
                  <a:lnTo>
                    <a:pt x="303667" y="1380"/>
                  </a:lnTo>
                  <a:close/>
                </a:path>
                <a:path w="352425" h="59054">
                  <a:moveTo>
                    <a:pt x="351914" y="33087"/>
                  </a:moveTo>
                  <a:lnTo>
                    <a:pt x="341040" y="33087"/>
                  </a:lnTo>
                  <a:lnTo>
                    <a:pt x="341040" y="57058"/>
                  </a:lnTo>
                  <a:lnTo>
                    <a:pt x="351914" y="57058"/>
                  </a:lnTo>
                  <a:lnTo>
                    <a:pt x="351914" y="33087"/>
                  </a:lnTo>
                  <a:close/>
                </a:path>
                <a:path w="352425" h="59054">
                  <a:moveTo>
                    <a:pt x="351914" y="1380"/>
                  </a:moveTo>
                  <a:lnTo>
                    <a:pt x="341040" y="1380"/>
                  </a:lnTo>
                  <a:lnTo>
                    <a:pt x="341040" y="23435"/>
                  </a:lnTo>
                  <a:lnTo>
                    <a:pt x="351914" y="23435"/>
                  </a:lnTo>
                  <a:lnTo>
                    <a:pt x="351914" y="1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Title 146">
            <a:extLst>
              <a:ext uri="{FF2B5EF4-FFF2-40B4-BE49-F238E27FC236}">
                <a16:creationId xmlns:a16="http://schemas.microsoft.com/office/drawing/2014/main" xmlns="" id="{37B2DAA8-7953-6A48-A5F1-43A8625F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11" y="322671"/>
            <a:ext cx="7318377" cy="469359"/>
          </a:xfrm>
        </p:spPr>
        <p:txBody>
          <a:bodyPr/>
          <a:lstStyle/>
          <a:p>
            <a:r>
              <a:rPr lang="en-US" dirty="0"/>
              <a:t>Results: Usability Testing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ACBDEDB3-13C9-C949-9166-7BF817995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671" y="1707682"/>
            <a:ext cx="1425266" cy="3635561"/>
          </a:xfrm>
          <a:ln w="28575">
            <a:solidFill>
              <a:srgbClr val="269ABB"/>
            </a:solidFill>
          </a:ln>
        </p:spPr>
        <p:txBody>
          <a:bodyPr/>
          <a:lstStyle/>
          <a:p>
            <a:pPr marL="171450" indent="-107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" dirty="0">
              <a:solidFill>
                <a:schemeClr val="bg1"/>
              </a:solidFill>
              <a:latin typeface="Helvetica" pitchFamily="2" charset="0"/>
            </a:endParaRPr>
          </a:p>
          <a:p>
            <a:pPr marL="171450" indent="-107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Helvetica" pitchFamily="2" charset="0"/>
              </a:rPr>
              <a:t>12 participants, mean age 21 (17,23)</a:t>
            </a:r>
          </a:p>
          <a:p>
            <a:pPr marL="171450" indent="-1079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Most participants </a:t>
            </a:r>
            <a:r>
              <a:rPr lang="en-US" sz="900" b="1" spc="-5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(n=11, </a:t>
            </a:r>
            <a:r>
              <a:rPr lang="en-US" sz="900" b="1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92%) found the app highly acceptable</a:t>
            </a:r>
          </a:p>
          <a:p>
            <a:pPr marL="171450" lvl="1" indent="-1079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Favorite features: </a:t>
            </a:r>
          </a:p>
          <a:p>
            <a:pPr marL="234950" lvl="2" indent="-63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Tailored medication reminders</a:t>
            </a:r>
          </a:p>
          <a:p>
            <a:pPr marL="234950" lvl="2" indent="-63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Daily medication tracking with corresponding medication history calendar</a:t>
            </a:r>
          </a:p>
          <a:p>
            <a:pPr marL="234950" lvl="2" indent="-63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spc="-5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Accessibility, </a:t>
            </a:r>
            <a:r>
              <a:rPr lang="en-US" sz="90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comprehensiveness and tone of the information provided</a:t>
            </a:r>
          </a:p>
          <a:p>
            <a:pPr marL="234950" lvl="2" indent="-63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Ability to connect directly with an adherence counselor</a:t>
            </a:r>
          </a:p>
          <a:p>
            <a:pPr marL="171450" lvl="1" indent="-1079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Mean System Usability Score (SUS) was 75.6</a:t>
            </a:r>
          </a:p>
        </p:txBody>
      </p:sp>
      <p:sp>
        <p:nvSpPr>
          <p:cNvPr id="130" name="Text Placeholder 11">
            <a:extLst>
              <a:ext uri="{FF2B5EF4-FFF2-40B4-BE49-F238E27FC236}">
                <a16:creationId xmlns:a16="http://schemas.microsoft.com/office/drawing/2014/main" xmlns="" id="{12A3BBCE-AAA4-2B42-A1F8-4756DC3ABA54}"/>
              </a:ext>
            </a:extLst>
          </p:cNvPr>
          <p:cNvSpPr txBox="1">
            <a:spLocks/>
          </p:cNvSpPr>
          <p:nvPr/>
        </p:nvSpPr>
        <p:spPr>
          <a:xfrm>
            <a:off x="2352943" y="1472539"/>
            <a:ext cx="5948156" cy="1431161"/>
          </a:xfrm>
          <a:prstGeom prst="rect">
            <a:avLst/>
          </a:prstGeom>
          <a:ln w="28575">
            <a:solidFill>
              <a:srgbClr val="269ABB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079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" kern="0" dirty="0">
              <a:solidFill>
                <a:schemeClr val="bg1"/>
              </a:solidFill>
              <a:latin typeface="Helvetica" pitchFamily="2" charset="0"/>
            </a:endParaRPr>
          </a:p>
          <a:p>
            <a:pPr marL="171450" indent="-1079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Suggested an avatar for the counselor on the home page</a:t>
            </a:r>
          </a:p>
          <a:p>
            <a:pPr marL="171450" indent="-1079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Found home page icons unclear</a:t>
            </a:r>
          </a:p>
          <a:p>
            <a:pPr marL="171450" indent="-1079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Were unclear about difference between virtual and real currency</a:t>
            </a:r>
          </a:p>
          <a:p>
            <a:pPr marL="171450" indent="-1079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Recommendations for rapport building, session duration and explicitly defining the adherence counselors’</a:t>
            </a:r>
            <a:r>
              <a:rPr lang="en-US" sz="900" spc="-45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role</a:t>
            </a:r>
            <a:endParaRPr lang="en-US" sz="900" kern="0" dirty="0">
              <a:solidFill>
                <a:srgbClr val="FFFFFF"/>
              </a:solidFill>
              <a:latin typeface="Helvetica" pitchFamily="2" charset="0"/>
              <a:cs typeface="Helvetica"/>
            </a:endParaRPr>
          </a:p>
          <a:p>
            <a:pPr marL="171450" indent="-1079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Wanted social wall to feel more like Facebook (ability to comment, respond to comments)</a:t>
            </a:r>
          </a:p>
          <a:p>
            <a:pPr marL="171450" indent="-1079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rgbClr val="FFFFFF"/>
                </a:solidFill>
                <a:latin typeface="Helvetica" pitchFamily="2" charset="0"/>
                <a:cs typeface="Helvetica"/>
              </a:rPr>
              <a:t>Modifications were made to address all of these concerns</a:t>
            </a:r>
          </a:p>
          <a:p>
            <a:pPr marL="63500" defTabSz="914400">
              <a:spcAft>
                <a:spcPts val="600"/>
              </a:spcAft>
            </a:pPr>
            <a:endParaRPr lang="en-US" sz="200" kern="0" dirty="0">
              <a:solidFill>
                <a:srgbClr val="FFFFFF"/>
              </a:solidFill>
              <a:latin typeface="Helvetica" pitchFamily="2" charset="0"/>
              <a:cs typeface="Helvetic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24AD988-B8E9-C046-89A8-72FD3221150C}"/>
              </a:ext>
            </a:extLst>
          </p:cNvPr>
          <p:cNvSpPr/>
          <p:nvPr/>
        </p:nvSpPr>
        <p:spPr>
          <a:xfrm>
            <a:off x="176926" y="1306306"/>
            <a:ext cx="1325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US" sz="1000" b="1" dirty="0">
                <a:solidFill>
                  <a:srgbClr val="1E9FC2"/>
                </a:solidFill>
                <a:latin typeface="Helvetica" pitchFamily="2" charset="0"/>
              </a:rPr>
              <a:t>Participant Characteristics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E2BFC269-7B79-574C-B51D-AB84306D2BEF}"/>
              </a:ext>
            </a:extLst>
          </p:cNvPr>
          <p:cNvSpPr/>
          <p:nvPr/>
        </p:nvSpPr>
        <p:spPr>
          <a:xfrm>
            <a:off x="2264389" y="1160716"/>
            <a:ext cx="30008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US" sz="1000" b="1" dirty="0">
                <a:solidFill>
                  <a:srgbClr val="1E9FC2"/>
                </a:solidFill>
                <a:latin typeface="Helvetica" pitchFamily="2" charset="0"/>
              </a:rPr>
              <a:t>Participant Feedback and Recommendations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93AE4D9E-5F82-2943-B507-7DC4234D932A}"/>
              </a:ext>
            </a:extLst>
          </p:cNvPr>
          <p:cNvSpPr/>
          <p:nvPr/>
        </p:nvSpPr>
        <p:spPr>
          <a:xfrm>
            <a:off x="2647661" y="6440800"/>
            <a:ext cx="68406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This study was funded by the NIH: U19HD089881 (</a:t>
            </a:r>
            <a:r>
              <a:rPr lang="en-US" sz="800" dirty="0" err="1">
                <a:solidFill>
                  <a:schemeClr val="bg1"/>
                </a:solidFill>
                <a:latin typeface="Helvetica" pitchFamily="2" charset="0"/>
              </a:rPr>
              <a:t>mPIs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en-US" sz="800" dirty="0" err="1">
                <a:solidFill>
                  <a:schemeClr val="bg1"/>
                </a:solidFill>
                <a:latin typeface="Helvetica" pitchFamily="2" charset="0"/>
              </a:rPr>
              <a:t>Hightow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-Weidman and Sullivan; P3 study </a:t>
            </a:r>
            <a:r>
              <a:rPr lang="en-US" sz="800" dirty="0" err="1">
                <a:solidFill>
                  <a:schemeClr val="bg1"/>
                </a:solidFill>
                <a:latin typeface="Helvetica" pitchFamily="2" charset="0"/>
              </a:rPr>
              <a:t>mPIs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en-US" sz="800" dirty="0" err="1">
                <a:solidFill>
                  <a:schemeClr val="bg1"/>
                </a:solidFill>
                <a:latin typeface="Helvetica" pitchFamily="2" charset="0"/>
              </a:rPr>
              <a:t>Hightow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-Weidman &amp; LeGrand)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74A22B5D-F8F5-0A46-AD72-0F53632AC53B}"/>
              </a:ext>
            </a:extLst>
          </p:cNvPr>
          <p:cNvSpPr/>
          <p:nvPr/>
        </p:nvSpPr>
        <p:spPr>
          <a:xfrm>
            <a:off x="4136099" y="5840484"/>
            <a:ext cx="11274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US" sz="800" dirty="0">
                <a:solidFill>
                  <a:srgbClr val="1E9FC2"/>
                </a:solidFill>
                <a:latin typeface="Helvetica" pitchFamily="2" charset="0"/>
              </a:rPr>
              <a:t>New Home version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9AEA81BF-51EB-8B45-ADD3-B940EAF6BA4B}"/>
              </a:ext>
            </a:extLst>
          </p:cNvPr>
          <p:cNvSpPr/>
          <p:nvPr/>
        </p:nvSpPr>
        <p:spPr>
          <a:xfrm>
            <a:off x="2614466" y="5840484"/>
            <a:ext cx="10938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US" sz="800" dirty="0">
                <a:solidFill>
                  <a:srgbClr val="1E9FC2"/>
                </a:solidFill>
                <a:latin typeface="Helvetica" pitchFamily="2" charset="0"/>
              </a:rPr>
              <a:t>Old Home version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F3A61C8-E04E-2A48-8B5D-A59ACF29CEC9}"/>
              </a:ext>
            </a:extLst>
          </p:cNvPr>
          <p:cNvSpPr txBox="1"/>
          <p:nvPr/>
        </p:nvSpPr>
        <p:spPr>
          <a:xfrm>
            <a:off x="8650014" y="6537434"/>
            <a:ext cx="184731" cy="239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6D169C23-5B48-714F-8466-063A48828C8F}"/>
              </a:ext>
            </a:extLst>
          </p:cNvPr>
          <p:cNvGrpSpPr/>
          <p:nvPr/>
        </p:nvGrpSpPr>
        <p:grpSpPr>
          <a:xfrm>
            <a:off x="292671" y="226528"/>
            <a:ext cx="684175" cy="669634"/>
            <a:chOff x="-4796766" y="-1228605"/>
            <a:chExt cx="939800" cy="939800"/>
          </a:xfrm>
        </p:grpSpPr>
        <p:sp>
          <p:nvSpPr>
            <p:cNvPr id="143" name="object 3">
              <a:extLst>
                <a:ext uri="{FF2B5EF4-FFF2-40B4-BE49-F238E27FC236}">
                  <a16:creationId xmlns:a16="http://schemas.microsoft.com/office/drawing/2014/main" xmlns="" id="{B5E19F4F-5CD2-A94A-8AA8-0E23E5C3E8A1}"/>
                </a:ext>
              </a:extLst>
            </p:cNvPr>
            <p:cNvSpPr/>
            <p:nvPr/>
          </p:nvSpPr>
          <p:spPr>
            <a:xfrm>
              <a:off x="-4796766" y="-1228605"/>
              <a:ext cx="939800" cy="939800"/>
            </a:xfrm>
            <a:custGeom>
              <a:avLst/>
              <a:gdLst/>
              <a:ahLst/>
              <a:cxnLst/>
              <a:rect l="l" t="t" r="r" b="b"/>
              <a:pathLst>
                <a:path w="939800" h="939800">
                  <a:moveTo>
                    <a:pt x="469867" y="0"/>
                  </a:moveTo>
                  <a:lnTo>
                    <a:pt x="421826" y="2425"/>
                  </a:lnTo>
                  <a:lnTo>
                    <a:pt x="375173" y="9545"/>
                  </a:lnTo>
                  <a:lnTo>
                    <a:pt x="330143" y="21124"/>
                  </a:lnTo>
                  <a:lnTo>
                    <a:pt x="286974" y="36924"/>
                  </a:lnTo>
                  <a:lnTo>
                    <a:pt x="245901" y="56709"/>
                  </a:lnTo>
                  <a:lnTo>
                    <a:pt x="207160" y="80245"/>
                  </a:lnTo>
                  <a:lnTo>
                    <a:pt x="170988" y="107293"/>
                  </a:lnTo>
                  <a:lnTo>
                    <a:pt x="137621" y="137619"/>
                  </a:lnTo>
                  <a:lnTo>
                    <a:pt x="107295" y="170986"/>
                  </a:lnTo>
                  <a:lnTo>
                    <a:pt x="80246" y="207158"/>
                  </a:lnTo>
                  <a:lnTo>
                    <a:pt x="56710" y="245899"/>
                  </a:lnTo>
                  <a:lnTo>
                    <a:pt x="36924" y="286972"/>
                  </a:lnTo>
                  <a:lnTo>
                    <a:pt x="21124" y="330142"/>
                  </a:lnTo>
                  <a:lnTo>
                    <a:pt x="9546" y="375171"/>
                  </a:lnTo>
                  <a:lnTo>
                    <a:pt x="2425" y="421825"/>
                  </a:lnTo>
                  <a:lnTo>
                    <a:pt x="0" y="469867"/>
                  </a:lnTo>
                  <a:lnTo>
                    <a:pt x="2425" y="517909"/>
                  </a:lnTo>
                  <a:lnTo>
                    <a:pt x="9546" y="564563"/>
                  </a:lnTo>
                  <a:lnTo>
                    <a:pt x="21124" y="609592"/>
                  </a:lnTo>
                  <a:lnTo>
                    <a:pt x="36924" y="652762"/>
                  </a:lnTo>
                  <a:lnTo>
                    <a:pt x="56710" y="693836"/>
                  </a:lnTo>
                  <a:lnTo>
                    <a:pt x="80246" y="732577"/>
                  </a:lnTo>
                  <a:lnTo>
                    <a:pt x="107295" y="768749"/>
                  </a:lnTo>
                  <a:lnTo>
                    <a:pt x="137621" y="802116"/>
                  </a:lnTo>
                  <a:lnTo>
                    <a:pt x="170988" y="832443"/>
                  </a:lnTo>
                  <a:lnTo>
                    <a:pt x="207160" y="859492"/>
                  </a:lnTo>
                  <a:lnTo>
                    <a:pt x="245901" y="883027"/>
                  </a:lnTo>
                  <a:lnTo>
                    <a:pt x="286974" y="902813"/>
                  </a:lnTo>
                  <a:lnTo>
                    <a:pt x="330143" y="918614"/>
                  </a:lnTo>
                  <a:lnTo>
                    <a:pt x="375173" y="930192"/>
                  </a:lnTo>
                  <a:lnTo>
                    <a:pt x="421826" y="937312"/>
                  </a:lnTo>
                  <a:lnTo>
                    <a:pt x="469867" y="939738"/>
                  </a:lnTo>
                  <a:lnTo>
                    <a:pt x="517909" y="937312"/>
                  </a:lnTo>
                  <a:lnTo>
                    <a:pt x="564563" y="930192"/>
                  </a:lnTo>
                  <a:lnTo>
                    <a:pt x="609592" y="918614"/>
                  </a:lnTo>
                  <a:lnTo>
                    <a:pt x="652762" y="902813"/>
                  </a:lnTo>
                  <a:lnTo>
                    <a:pt x="693836" y="883027"/>
                  </a:lnTo>
                  <a:lnTo>
                    <a:pt x="732577" y="859492"/>
                  </a:lnTo>
                  <a:lnTo>
                    <a:pt x="768749" y="832443"/>
                  </a:lnTo>
                  <a:lnTo>
                    <a:pt x="802116" y="802116"/>
                  </a:lnTo>
                  <a:lnTo>
                    <a:pt x="832443" y="768749"/>
                  </a:lnTo>
                  <a:lnTo>
                    <a:pt x="859492" y="732577"/>
                  </a:lnTo>
                  <a:lnTo>
                    <a:pt x="883027" y="693836"/>
                  </a:lnTo>
                  <a:lnTo>
                    <a:pt x="902813" y="652762"/>
                  </a:lnTo>
                  <a:lnTo>
                    <a:pt x="918614" y="609592"/>
                  </a:lnTo>
                  <a:lnTo>
                    <a:pt x="930192" y="564563"/>
                  </a:lnTo>
                  <a:lnTo>
                    <a:pt x="937312" y="517909"/>
                  </a:lnTo>
                  <a:lnTo>
                    <a:pt x="939738" y="469867"/>
                  </a:lnTo>
                  <a:lnTo>
                    <a:pt x="937312" y="421825"/>
                  </a:lnTo>
                  <a:lnTo>
                    <a:pt x="930192" y="375171"/>
                  </a:lnTo>
                  <a:lnTo>
                    <a:pt x="918614" y="330142"/>
                  </a:lnTo>
                  <a:lnTo>
                    <a:pt x="902813" y="286972"/>
                  </a:lnTo>
                  <a:lnTo>
                    <a:pt x="883027" y="245899"/>
                  </a:lnTo>
                  <a:lnTo>
                    <a:pt x="859492" y="207158"/>
                  </a:lnTo>
                  <a:lnTo>
                    <a:pt x="832443" y="170986"/>
                  </a:lnTo>
                  <a:lnTo>
                    <a:pt x="802116" y="137619"/>
                  </a:lnTo>
                  <a:lnTo>
                    <a:pt x="768749" y="107293"/>
                  </a:lnTo>
                  <a:lnTo>
                    <a:pt x="732577" y="80245"/>
                  </a:lnTo>
                  <a:lnTo>
                    <a:pt x="693836" y="56709"/>
                  </a:lnTo>
                  <a:lnTo>
                    <a:pt x="652762" y="36924"/>
                  </a:lnTo>
                  <a:lnTo>
                    <a:pt x="609592" y="21124"/>
                  </a:lnTo>
                  <a:lnTo>
                    <a:pt x="564563" y="9545"/>
                  </a:lnTo>
                  <a:lnTo>
                    <a:pt x="517909" y="2425"/>
                  </a:lnTo>
                  <a:lnTo>
                    <a:pt x="469867" y="0"/>
                  </a:lnTo>
                  <a:close/>
                </a:path>
              </a:pathLst>
            </a:custGeom>
            <a:solidFill>
              <a:srgbClr val="27A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4">
              <a:extLst>
                <a:ext uri="{FF2B5EF4-FFF2-40B4-BE49-F238E27FC236}">
                  <a16:creationId xmlns:a16="http://schemas.microsoft.com/office/drawing/2014/main" xmlns="" id="{1967CDFE-5698-0B44-BBD5-25B6EC4E87D3}"/>
                </a:ext>
              </a:extLst>
            </p:cNvPr>
            <p:cNvSpPr/>
            <p:nvPr/>
          </p:nvSpPr>
          <p:spPr>
            <a:xfrm>
              <a:off x="-4567073" y="-1093671"/>
              <a:ext cx="381635" cy="626745"/>
            </a:xfrm>
            <a:custGeom>
              <a:avLst/>
              <a:gdLst/>
              <a:ahLst/>
              <a:cxnLst/>
              <a:rect l="l" t="t" r="r" b="b"/>
              <a:pathLst>
                <a:path w="381634" h="626744">
                  <a:moveTo>
                    <a:pt x="374670" y="201987"/>
                  </a:moveTo>
                  <a:lnTo>
                    <a:pt x="224270" y="201987"/>
                  </a:lnTo>
                  <a:lnTo>
                    <a:pt x="223037" y="324539"/>
                  </a:lnTo>
                  <a:lnTo>
                    <a:pt x="15085" y="364720"/>
                  </a:lnTo>
                  <a:lnTo>
                    <a:pt x="0" y="626395"/>
                  </a:lnTo>
                  <a:lnTo>
                    <a:pt x="262446" y="612783"/>
                  </a:lnTo>
                  <a:lnTo>
                    <a:pt x="262446" y="496626"/>
                  </a:lnTo>
                  <a:lnTo>
                    <a:pt x="364223" y="445815"/>
                  </a:lnTo>
                  <a:lnTo>
                    <a:pt x="374670" y="201987"/>
                  </a:lnTo>
                  <a:close/>
                </a:path>
                <a:path w="381634" h="626744">
                  <a:moveTo>
                    <a:pt x="308134" y="0"/>
                  </a:moveTo>
                  <a:lnTo>
                    <a:pt x="20616" y="157776"/>
                  </a:lnTo>
                  <a:lnTo>
                    <a:pt x="16691" y="283431"/>
                  </a:lnTo>
                  <a:lnTo>
                    <a:pt x="224270" y="201987"/>
                  </a:lnTo>
                  <a:lnTo>
                    <a:pt x="374670" y="201987"/>
                  </a:lnTo>
                  <a:lnTo>
                    <a:pt x="381155" y="50620"/>
                  </a:lnTo>
                  <a:lnTo>
                    <a:pt x="308134" y="0"/>
                  </a:lnTo>
                  <a:close/>
                </a:path>
              </a:pathLst>
            </a:custGeom>
            <a:solidFill>
              <a:srgbClr val="FAB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5">
              <a:extLst>
                <a:ext uri="{FF2B5EF4-FFF2-40B4-BE49-F238E27FC236}">
                  <a16:creationId xmlns:a16="http://schemas.microsoft.com/office/drawing/2014/main" xmlns="" id="{BBC80408-931F-634C-9AE6-A6E55BFD12BB}"/>
                </a:ext>
              </a:extLst>
            </p:cNvPr>
            <p:cNvSpPr/>
            <p:nvPr/>
          </p:nvSpPr>
          <p:spPr>
            <a:xfrm>
              <a:off x="-4171780" y="-939087"/>
              <a:ext cx="126364" cy="255270"/>
            </a:xfrm>
            <a:custGeom>
              <a:avLst/>
              <a:gdLst/>
              <a:ahLst/>
              <a:cxnLst/>
              <a:rect l="l" t="t" r="r" b="b"/>
              <a:pathLst>
                <a:path w="126365" h="255269">
                  <a:moveTo>
                    <a:pt x="98643" y="0"/>
                  </a:moveTo>
                  <a:lnTo>
                    <a:pt x="0" y="0"/>
                  </a:lnTo>
                  <a:lnTo>
                    <a:pt x="0" y="255031"/>
                  </a:lnTo>
                  <a:lnTo>
                    <a:pt x="126352" y="255031"/>
                  </a:lnTo>
                  <a:lnTo>
                    <a:pt x="126352" y="27705"/>
                  </a:lnTo>
                  <a:lnTo>
                    <a:pt x="124175" y="16921"/>
                  </a:lnTo>
                  <a:lnTo>
                    <a:pt x="118236" y="8115"/>
                  </a:lnTo>
                  <a:lnTo>
                    <a:pt x="109428" y="2177"/>
                  </a:lnTo>
                  <a:lnTo>
                    <a:pt x="98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6">
              <a:extLst>
                <a:ext uri="{FF2B5EF4-FFF2-40B4-BE49-F238E27FC236}">
                  <a16:creationId xmlns:a16="http://schemas.microsoft.com/office/drawing/2014/main" xmlns="" id="{AF4ABA1B-0B37-4042-9E33-9B9B38348D50}"/>
                </a:ext>
              </a:extLst>
            </p:cNvPr>
            <p:cNvSpPr/>
            <p:nvPr/>
          </p:nvSpPr>
          <p:spPr>
            <a:xfrm>
              <a:off x="-4553684" y="-892405"/>
              <a:ext cx="209088" cy="14001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7">
              <a:extLst>
                <a:ext uri="{FF2B5EF4-FFF2-40B4-BE49-F238E27FC236}">
                  <a16:creationId xmlns:a16="http://schemas.microsoft.com/office/drawing/2014/main" xmlns="" id="{29E3EDBD-B626-D742-8C17-47E60A2E40B1}"/>
                </a:ext>
              </a:extLst>
            </p:cNvPr>
            <p:cNvSpPr/>
            <p:nvPr/>
          </p:nvSpPr>
          <p:spPr>
            <a:xfrm>
              <a:off x="-4570291" y="-1093673"/>
              <a:ext cx="525145" cy="629920"/>
            </a:xfrm>
            <a:custGeom>
              <a:avLst/>
              <a:gdLst/>
              <a:ahLst/>
              <a:cxnLst/>
              <a:rect l="l" t="t" r="r" b="b"/>
              <a:pathLst>
                <a:path w="525144" h="629919">
                  <a:moveTo>
                    <a:pt x="15186" y="364724"/>
                  </a:moveTo>
                  <a:lnTo>
                    <a:pt x="13433" y="364724"/>
                  </a:lnTo>
                  <a:lnTo>
                    <a:pt x="12037" y="366058"/>
                  </a:lnTo>
                  <a:lnTo>
                    <a:pt x="0" y="627264"/>
                  </a:lnTo>
                  <a:lnTo>
                    <a:pt x="318" y="628109"/>
                  </a:lnTo>
                  <a:lnTo>
                    <a:pt x="1512" y="629366"/>
                  </a:lnTo>
                  <a:lnTo>
                    <a:pt x="2346" y="629719"/>
                  </a:lnTo>
                  <a:lnTo>
                    <a:pt x="291024" y="629719"/>
                  </a:lnTo>
                  <a:lnTo>
                    <a:pt x="292440" y="628299"/>
                  </a:lnTo>
                  <a:lnTo>
                    <a:pt x="292440" y="610119"/>
                  </a:lnTo>
                  <a:lnTo>
                    <a:pt x="20654" y="610119"/>
                  </a:lnTo>
                  <a:lnTo>
                    <a:pt x="18285" y="366147"/>
                  </a:lnTo>
                  <a:lnTo>
                    <a:pt x="16908" y="364759"/>
                  </a:lnTo>
                  <a:lnTo>
                    <a:pt x="15186" y="364724"/>
                  </a:lnTo>
                  <a:close/>
                </a:path>
                <a:path w="525144" h="629919">
                  <a:moveTo>
                    <a:pt x="366857" y="23841"/>
                  </a:moveTo>
                  <a:lnTo>
                    <a:pt x="308587" y="23841"/>
                  </a:lnTo>
                  <a:lnTo>
                    <a:pt x="321634" y="25258"/>
                  </a:lnTo>
                  <a:lnTo>
                    <a:pt x="336940" y="32329"/>
                  </a:lnTo>
                  <a:lnTo>
                    <a:pt x="347797" y="41882"/>
                  </a:lnTo>
                  <a:lnTo>
                    <a:pt x="354266" y="53992"/>
                  </a:lnTo>
                  <a:lnTo>
                    <a:pt x="356409" y="68735"/>
                  </a:lnTo>
                  <a:lnTo>
                    <a:pt x="356566" y="119704"/>
                  </a:lnTo>
                  <a:lnTo>
                    <a:pt x="357623" y="381888"/>
                  </a:lnTo>
                  <a:lnTo>
                    <a:pt x="345432" y="418358"/>
                  </a:lnTo>
                  <a:lnTo>
                    <a:pt x="315994" y="447536"/>
                  </a:lnTo>
                  <a:lnTo>
                    <a:pt x="280341" y="465241"/>
                  </a:lnTo>
                  <a:lnTo>
                    <a:pt x="232458" y="473534"/>
                  </a:lnTo>
                  <a:lnTo>
                    <a:pt x="132355" y="485310"/>
                  </a:lnTo>
                  <a:lnTo>
                    <a:pt x="131145" y="486667"/>
                  </a:lnTo>
                  <a:lnTo>
                    <a:pt x="131145" y="605616"/>
                  </a:lnTo>
                  <a:lnTo>
                    <a:pt x="20654" y="610119"/>
                  </a:lnTo>
                  <a:lnTo>
                    <a:pt x="292440" y="610119"/>
                  </a:lnTo>
                  <a:lnTo>
                    <a:pt x="292440" y="500395"/>
                  </a:lnTo>
                  <a:lnTo>
                    <a:pt x="450974" y="500380"/>
                  </a:lnTo>
                  <a:lnTo>
                    <a:pt x="464527" y="498615"/>
                  </a:lnTo>
                  <a:lnTo>
                    <a:pt x="502528" y="477363"/>
                  </a:lnTo>
                  <a:lnTo>
                    <a:pt x="522921" y="434411"/>
                  </a:lnTo>
                  <a:lnTo>
                    <a:pt x="524877" y="355215"/>
                  </a:lnTo>
                  <a:lnTo>
                    <a:pt x="486159" y="355215"/>
                  </a:lnTo>
                  <a:lnTo>
                    <a:pt x="398510" y="344821"/>
                  </a:lnTo>
                  <a:lnTo>
                    <a:pt x="398510" y="294441"/>
                  </a:lnTo>
                  <a:lnTo>
                    <a:pt x="460746" y="294441"/>
                  </a:lnTo>
                  <a:lnTo>
                    <a:pt x="460746" y="291222"/>
                  </a:lnTo>
                  <a:lnTo>
                    <a:pt x="459757" y="289950"/>
                  </a:lnTo>
                  <a:lnTo>
                    <a:pt x="398510" y="274682"/>
                  </a:lnTo>
                  <a:lnTo>
                    <a:pt x="398510" y="224491"/>
                  </a:lnTo>
                  <a:lnTo>
                    <a:pt x="451192" y="224491"/>
                  </a:lnTo>
                  <a:lnTo>
                    <a:pt x="398510" y="204504"/>
                  </a:lnTo>
                  <a:lnTo>
                    <a:pt x="398510" y="154585"/>
                  </a:lnTo>
                  <a:lnTo>
                    <a:pt x="520215" y="154585"/>
                  </a:lnTo>
                  <a:lnTo>
                    <a:pt x="519598" y="151851"/>
                  </a:lnTo>
                  <a:lnTo>
                    <a:pt x="513721" y="137486"/>
                  </a:lnTo>
                  <a:lnTo>
                    <a:pt x="501677" y="123186"/>
                  </a:lnTo>
                  <a:lnTo>
                    <a:pt x="484595" y="108340"/>
                  </a:lnTo>
                  <a:lnTo>
                    <a:pt x="469033" y="96490"/>
                  </a:lnTo>
                  <a:lnTo>
                    <a:pt x="366857" y="23841"/>
                  </a:lnTo>
                  <a:close/>
                </a:path>
                <a:path w="525144" h="629919">
                  <a:moveTo>
                    <a:pt x="450974" y="500380"/>
                  </a:moveTo>
                  <a:lnTo>
                    <a:pt x="443918" y="500380"/>
                  </a:lnTo>
                  <a:lnTo>
                    <a:pt x="450213" y="500479"/>
                  </a:lnTo>
                  <a:lnTo>
                    <a:pt x="450974" y="500380"/>
                  </a:lnTo>
                  <a:close/>
                </a:path>
                <a:path w="525144" h="629919">
                  <a:moveTo>
                    <a:pt x="520215" y="154585"/>
                  </a:moveTo>
                  <a:lnTo>
                    <a:pt x="398510" y="154585"/>
                  </a:lnTo>
                  <a:lnTo>
                    <a:pt x="479167" y="193463"/>
                  </a:lnTo>
                  <a:lnTo>
                    <a:pt x="487302" y="198963"/>
                  </a:lnTo>
                  <a:lnTo>
                    <a:pt x="494030" y="206659"/>
                  </a:lnTo>
                  <a:lnTo>
                    <a:pt x="498611" y="215470"/>
                  </a:lnTo>
                  <a:lnTo>
                    <a:pt x="500302" y="224317"/>
                  </a:lnTo>
                  <a:lnTo>
                    <a:pt x="500302" y="342642"/>
                  </a:lnTo>
                  <a:lnTo>
                    <a:pt x="498305" y="347268"/>
                  </a:lnTo>
                  <a:lnTo>
                    <a:pt x="491026" y="353753"/>
                  </a:lnTo>
                  <a:lnTo>
                    <a:pt x="486159" y="355215"/>
                  </a:lnTo>
                  <a:lnTo>
                    <a:pt x="524877" y="355215"/>
                  </a:lnTo>
                  <a:lnTo>
                    <a:pt x="524924" y="184206"/>
                  </a:lnTo>
                  <a:lnTo>
                    <a:pt x="524529" y="178813"/>
                  </a:lnTo>
                  <a:lnTo>
                    <a:pt x="522977" y="166827"/>
                  </a:lnTo>
                  <a:lnTo>
                    <a:pt x="520215" y="154585"/>
                  </a:lnTo>
                  <a:close/>
                </a:path>
                <a:path w="525144" h="629919">
                  <a:moveTo>
                    <a:pt x="460746" y="294441"/>
                  </a:moveTo>
                  <a:lnTo>
                    <a:pt x="398510" y="294441"/>
                  </a:lnTo>
                  <a:lnTo>
                    <a:pt x="456879" y="307557"/>
                  </a:lnTo>
                  <a:lnTo>
                    <a:pt x="457802" y="307747"/>
                  </a:lnTo>
                  <a:lnTo>
                    <a:pt x="458803" y="307537"/>
                  </a:lnTo>
                  <a:lnTo>
                    <a:pt x="460307" y="306331"/>
                  </a:lnTo>
                  <a:lnTo>
                    <a:pt x="460746" y="305420"/>
                  </a:lnTo>
                  <a:lnTo>
                    <a:pt x="460746" y="294441"/>
                  </a:lnTo>
                  <a:close/>
                </a:path>
                <a:path w="525144" h="629919">
                  <a:moveTo>
                    <a:pt x="451192" y="224491"/>
                  </a:moveTo>
                  <a:lnTo>
                    <a:pt x="398510" y="224491"/>
                  </a:lnTo>
                  <a:lnTo>
                    <a:pt x="457484" y="245414"/>
                  </a:lnTo>
                  <a:lnTo>
                    <a:pt x="458562" y="245251"/>
                  </a:lnTo>
                  <a:lnTo>
                    <a:pt x="460249" y="244072"/>
                  </a:lnTo>
                  <a:lnTo>
                    <a:pt x="460746" y="243106"/>
                  </a:lnTo>
                  <a:lnTo>
                    <a:pt x="460746" y="228978"/>
                  </a:lnTo>
                  <a:lnTo>
                    <a:pt x="459931" y="227807"/>
                  </a:lnTo>
                  <a:lnTo>
                    <a:pt x="451192" y="224491"/>
                  </a:lnTo>
                  <a:close/>
                </a:path>
                <a:path w="525144" h="629919">
                  <a:moveTo>
                    <a:pt x="308181" y="0"/>
                  </a:moveTo>
                  <a:lnTo>
                    <a:pt x="245417" y="29003"/>
                  </a:lnTo>
                  <a:lnTo>
                    <a:pt x="193437" y="57560"/>
                  </a:lnTo>
                  <a:lnTo>
                    <a:pt x="137580" y="89333"/>
                  </a:lnTo>
                  <a:lnTo>
                    <a:pt x="19184" y="158657"/>
                  </a:lnTo>
                  <a:lnTo>
                    <a:pt x="18673" y="160538"/>
                  </a:lnTo>
                  <a:lnTo>
                    <a:pt x="20329" y="163539"/>
                  </a:lnTo>
                  <a:lnTo>
                    <a:pt x="22198" y="164094"/>
                  </a:lnTo>
                  <a:lnTo>
                    <a:pt x="23730" y="163338"/>
                  </a:lnTo>
                  <a:lnTo>
                    <a:pt x="282341" y="31048"/>
                  </a:lnTo>
                  <a:lnTo>
                    <a:pt x="286261" y="29325"/>
                  </a:lnTo>
                  <a:lnTo>
                    <a:pt x="295903" y="26060"/>
                  </a:lnTo>
                  <a:lnTo>
                    <a:pt x="308587" y="23841"/>
                  </a:lnTo>
                  <a:lnTo>
                    <a:pt x="366857" y="23841"/>
                  </a:lnTo>
                  <a:lnTo>
                    <a:pt x="354369" y="14961"/>
                  </a:lnTo>
                  <a:lnTo>
                    <a:pt x="350263" y="12205"/>
                  </a:lnTo>
                  <a:lnTo>
                    <a:pt x="340222" y="6859"/>
                  </a:lnTo>
                  <a:lnTo>
                    <a:pt x="325707" y="1824"/>
                  </a:lnTo>
                  <a:lnTo>
                    <a:pt x="308181" y="0"/>
                  </a:lnTo>
                  <a:close/>
                </a:path>
              </a:pathLst>
            </a:custGeom>
            <a:solidFill>
              <a:srgbClr val="2F2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92">
            <a:extLst>
              <a:ext uri="{FF2B5EF4-FFF2-40B4-BE49-F238E27FC236}">
                <a16:creationId xmlns:a16="http://schemas.microsoft.com/office/drawing/2014/main" xmlns="" id="{2C99BB73-59FF-6D46-AE90-74BA2A88BADE}"/>
              </a:ext>
            </a:extLst>
          </p:cNvPr>
          <p:cNvSpPr/>
          <p:nvPr/>
        </p:nvSpPr>
        <p:spPr>
          <a:xfrm>
            <a:off x="9231078" y="2013492"/>
            <a:ext cx="1410970" cy="2508885"/>
          </a:xfrm>
          <a:custGeom>
            <a:avLst/>
            <a:gdLst/>
            <a:ahLst/>
            <a:cxnLst/>
            <a:rect l="l" t="t" r="r" b="b"/>
            <a:pathLst>
              <a:path w="1410969" h="2508885">
                <a:moveTo>
                  <a:pt x="1410722" y="2508653"/>
                </a:moveTo>
                <a:lnTo>
                  <a:pt x="0" y="2508653"/>
                </a:lnTo>
                <a:lnTo>
                  <a:pt x="0" y="0"/>
                </a:lnTo>
                <a:lnTo>
                  <a:pt x="1410722" y="0"/>
                </a:lnTo>
                <a:lnTo>
                  <a:pt x="1410722" y="2508653"/>
                </a:lnTo>
                <a:close/>
              </a:path>
            </a:pathLst>
          </a:custGeom>
          <a:ln w="116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E24810A9-C6F2-A84F-9D34-C87D536C5532}"/>
              </a:ext>
            </a:extLst>
          </p:cNvPr>
          <p:cNvSpPr/>
          <p:nvPr/>
        </p:nvSpPr>
        <p:spPr>
          <a:xfrm>
            <a:off x="5870008" y="5840484"/>
            <a:ext cx="11509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US" sz="800" dirty="0">
                <a:solidFill>
                  <a:srgbClr val="1E9FC2"/>
                </a:solidFill>
                <a:latin typeface="Helvetica" pitchFamily="2" charset="0"/>
              </a:rPr>
              <a:t>New currency guide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19B23C4B-727D-5A4C-87A1-8DBAC89E15FA}"/>
              </a:ext>
            </a:extLst>
          </p:cNvPr>
          <p:cNvSpPr/>
          <p:nvPr/>
        </p:nvSpPr>
        <p:spPr>
          <a:xfrm>
            <a:off x="7616941" y="5845847"/>
            <a:ext cx="13277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US" sz="800" dirty="0">
                <a:solidFill>
                  <a:srgbClr val="1E9FC2"/>
                </a:solidFill>
                <a:latin typeface="Helvetica" pitchFamily="2" charset="0"/>
              </a:rPr>
              <a:t>New Daily Discussion</a:t>
            </a:r>
          </a:p>
        </p:txBody>
      </p:sp>
    </p:spTree>
    <p:extLst>
      <p:ext uri="{BB962C8B-B14F-4D97-AF65-F5344CB8AC3E}">
        <p14:creationId xmlns:p14="http://schemas.microsoft.com/office/powerpoint/2010/main" val="419199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8406</TotalTime>
  <Words>512</Words>
  <Application>Microsoft Office PowerPoint</Application>
  <PresentationFormat>On-screen Show (4:3)</PresentationFormat>
  <Paragraphs>62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HelveticaNeue-Light</vt:lpstr>
      <vt:lpstr>Office Theme</vt:lpstr>
      <vt:lpstr>P3 (Prepared, Protected, emPowered): Feasibility and acceptability of a PrEP adherence app featuring peer-to-peer sharing, game-based elements and in-app adherence counseling</vt:lpstr>
      <vt:lpstr>Results: YAB Feedback</vt:lpstr>
      <vt:lpstr>Results: Usability Testing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</dc:title>
  <dc:creator>Saal</dc:creator>
  <cp:lastModifiedBy>Saal</cp:lastModifiedBy>
  <cp:revision>50</cp:revision>
  <dcterms:created xsi:type="dcterms:W3CDTF">2018-07-18T13:45:56Z</dcterms:created>
  <dcterms:modified xsi:type="dcterms:W3CDTF">2018-07-24T09:49:38Z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2018-07-10T00:00:00Z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2018-07-18T00:00:00Z</vt:filetime>
  </property>
</Properties>
</file>